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92" r:id="rId5"/>
  </p:sldMasterIdLst>
  <p:notesMasterIdLst>
    <p:notesMasterId r:id="rId31"/>
  </p:notesMasterIdLst>
  <p:handoutMasterIdLst>
    <p:handoutMasterId r:id="rId32"/>
  </p:handoutMasterIdLst>
  <p:sldIdLst>
    <p:sldId id="451" r:id="rId6"/>
    <p:sldId id="548" r:id="rId7"/>
    <p:sldId id="506" r:id="rId8"/>
    <p:sldId id="538" r:id="rId9"/>
    <p:sldId id="421" r:id="rId10"/>
    <p:sldId id="261" r:id="rId11"/>
    <p:sldId id="553" r:id="rId12"/>
    <p:sldId id="422" r:id="rId13"/>
    <p:sldId id="554" r:id="rId14"/>
    <p:sldId id="316" r:id="rId15"/>
    <p:sldId id="268" r:id="rId16"/>
    <p:sldId id="557" r:id="rId17"/>
    <p:sldId id="529" r:id="rId18"/>
    <p:sldId id="530" r:id="rId19"/>
    <p:sldId id="531" r:id="rId20"/>
    <p:sldId id="552" r:id="rId21"/>
    <p:sldId id="269" r:id="rId22"/>
    <p:sldId id="270" r:id="rId23"/>
    <p:sldId id="507" r:id="rId24"/>
    <p:sldId id="558" r:id="rId25"/>
    <p:sldId id="512" r:id="rId26"/>
    <p:sldId id="519" r:id="rId27"/>
    <p:sldId id="547" r:id="rId28"/>
    <p:sldId id="518" r:id="rId29"/>
    <p:sldId id="539" r:id="rId30"/>
  </p:sldIdLst>
  <p:sldSz cx="12192000" cy="6858000"/>
  <p:notesSz cx="7023100" cy="9309100"/>
  <p:embeddedFontLst>
    <p:embeddedFont>
      <p:font typeface="Bebas Neue" panose="020B0604020202020204" charset="0"/>
      <p:regular r:id="rId33"/>
    </p:embeddedFont>
    <p:embeddedFont>
      <p:font typeface="Montserrat" panose="020B0604020202020204" charset="0"/>
      <p:regular r:id="rId34"/>
      <p:bold r:id="rId35"/>
    </p:embeddedFont>
    <p:embeddedFont>
      <p:font typeface="Sansation" panose="020B0604020202020204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Microsoft YaHei" panose="020B0503020204020204" pitchFamily="34" charset="-122"/>
      <p:regular r:id="rId43"/>
      <p:bold r:id="rId44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ción" id="{0AB7A053-505C-489D-9636-0CA6C8553119}">
          <p14:sldIdLst>
            <p14:sldId id="451"/>
            <p14:sldId id="548"/>
            <p14:sldId id="506"/>
          </p14:sldIdLst>
        </p14:section>
        <p14:section name="Misionales" id="{0D9E9B13-8D85-4E3A-A7F0-09DF8FE20D2B}">
          <p14:sldIdLst>
            <p14:sldId id="538"/>
            <p14:sldId id="421"/>
            <p14:sldId id="261"/>
            <p14:sldId id="553"/>
            <p14:sldId id="422"/>
            <p14:sldId id="554"/>
            <p14:sldId id="316"/>
            <p14:sldId id="268"/>
            <p14:sldId id="557"/>
            <p14:sldId id="529"/>
            <p14:sldId id="530"/>
            <p14:sldId id="531"/>
            <p14:sldId id="552"/>
            <p14:sldId id="269"/>
            <p14:sldId id="270"/>
            <p14:sldId id="507"/>
            <p14:sldId id="558"/>
            <p14:sldId id="512"/>
            <p14:sldId id="519"/>
            <p14:sldId id="547"/>
            <p14:sldId id="518"/>
            <p14:sldId id="539"/>
          </p14:sldIdLst>
        </p14:section>
        <p14:section name="fin" id="{06A718E9-41C5-469B-867B-581B26F6894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20B"/>
    <a:srgbClr val="1F67B0"/>
    <a:srgbClr val="8FC7FF"/>
    <a:srgbClr val="3399FF"/>
    <a:srgbClr val="65B2FF"/>
    <a:srgbClr val="004B8E"/>
    <a:srgbClr val="860000"/>
    <a:srgbClr val="E52524"/>
    <a:srgbClr val="0D2FFB"/>
    <a:srgbClr val="3E4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0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7.fntdata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Sentencias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rgbClr val="0070C0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73-4E07-92EF-CC6601ED23D2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73-4E07-92EF-CC6601ED23D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DDFC7B0-0BEB-4A8A-B363-FD029EF2FECD}" type="CATEGORYNAME">
                      <a:rPr lang="en-US" sz="2400">
                        <a:solidFill>
                          <a:srgbClr val="1F67B0"/>
                        </a:solidFill>
                      </a:rPr>
                      <a:pPr/>
                      <a:t>[NOMBRE DE CATEGORÍA]</a:t>
                    </a:fld>
                    <a:r>
                      <a:rPr lang="en-US" sz="2400" baseline="0" dirty="0">
                        <a:solidFill>
                          <a:srgbClr val="1F67B0"/>
                        </a:solidFill>
                      </a:rPr>
                      <a:t>
</a:t>
                    </a:r>
                    <a:fld id="{EF5AFD73-139A-4BE7-B0E7-93D184D7A8DC}" type="VALUE">
                      <a:rPr lang="en-US" sz="2400" baseline="0">
                        <a:solidFill>
                          <a:srgbClr val="1F67B0"/>
                        </a:solidFill>
                      </a:rPr>
                      <a:pPr/>
                      <a:t>[VALOR]</a:t>
                    </a:fld>
                    <a:r>
                      <a:rPr lang="en-US" sz="2400" baseline="0" dirty="0">
                        <a:solidFill>
                          <a:srgbClr val="1F67B0"/>
                        </a:solidFill>
                      </a:rPr>
                      <a:t>
</a:t>
                    </a:r>
                    <a:fld id="{4E3E528B-9B5E-4683-9711-4EE4FF556A37}" type="PERCENTAGE">
                      <a:rPr lang="en-US" sz="2400" baseline="0">
                        <a:solidFill>
                          <a:srgbClr val="1F67B0"/>
                        </a:solidFill>
                      </a:rPr>
                      <a:pPr/>
                      <a:t>[PORCENTAJE]</a:t>
                    </a:fld>
                    <a:endParaRPr lang="en-US" sz="2400" baseline="0" dirty="0">
                      <a:solidFill>
                        <a:srgbClr val="1F67B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73-4E07-92EF-CC6601ED23D2}"/>
                </c:ext>
              </c:extLst>
            </c:dLbl>
            <c:dLbl>
              <c:idx val="1"/>
              <c:layout>
                <c:manualLayout>
                  <c:x val="-4.1242791442023474E-2"/>
                  <c:y val="-9.40486074141241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C66D0E-3F5A-4AD0-9DC0-DEA06EAADA9D}" type="CATEGORYNAM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sz="1600" b="1"/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
</a:t>
                    </a:r>
                    <a:fld id="{01DF4C8A-DA01-448B-8F55-45DD434AB2D6}" type="VALUE">
                      <a:rPr lang="en-US" baseline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sz="1600" b="1"/>
                      </a:pPr>
                      <a:t>[VALOR]</a:t>
                    </a:fld>
                    <a:r>
                      <a:rPr lang="en-US" baseline="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
</a:t>
                    </a:r>
                    <a:fld id="{C947626B-0A37-4EE7-B46A-6CA3F627383C}" type="PERCENTAGE">
                      <a:rPr lang="en-US" baseline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sz="1600" b="1"/>
                      </a:pPr>
                      <a:t>[PORCENTAJE]</a:t>
                    </a:fld>
                    <a:endParaRPr lang="en-US" baseline="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73-4E07-92EF-CC6601ED2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Favorables</c:v>
                </c:pt>
                <c:pt idx="1">
                  <c:v>Desfavorables</c:v>
                </c:pt>
              </c:strCache>
            </c:strRef>
          </c:cat>
          <c:val>
            <c:numRef>
              <c:f>Hoja1!$B$2:$B$3</c:f>
              <c:numCache>
                <c:formatCode>_(* #,##0_);_(* \(#,##0\);_(* "-"??_);_(@_)</c:formatCode>
                <c:ptCount val="2"/>
                <c:pt idx="0">
                  <c:v>1626</c:v>
                </c:pt>
                <c:pt idx="1">
                  <c:v>1506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73-4E07-92EF-CC6601ED23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4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67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Número de certificaciones electrónicas</c:v>
                </c:pt>
                <c:pt idx="1">
                  <c:v>Número de certificaciones físicas</c:v>
                </c:pt>
                <c:pt idx="2">
                  <c:v>Oficios emitidos seriales  DR1</c:v>
                </c:pt>
                <c:pt idx="3">
                  <c:v>Trámites recibidos en la Secretaría Regional y procesados mediante Hojas de Rutas</c:v>
                </c:pt>
                <c:pt idx="4">
                  <c:v>Número de trámites Administrativos ingresados </c:v>
                </c:pt>
                <c:pt idx="5">
                  <c:v>Número  de trámites ingresados para Subdirección Regional de Patrocinio</c:v>
                </c:pt>
                <c:pt idx="6">
                  <c:v>Procuraciones Judiciales</c:v>
                </c:pt>
                <c:pt idx="7">
                  <c:v>Número de Resoluciones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24395</c:v>
                </c:pt>
                <c:pt idx="1">
                  <c:v>2164</c:v>
                </c:pt>
                <c:pt idx="2">
                  <c:v>474</c:v>
                </c:pt>
                <c:pt idx="3">
                  <c:v>439</c:v>
                </c:pt>
                <c:pt idx="4">
                  <c:v>260</c:v>
                </c:pt>
                <c:pt idx="5">
                  <c:v>179</c:v>
                </c:pt>
                <c:pt idx="6">
                  <c:v>152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2-48A2-9213-70D747F2A9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34354240"/>
        <c:axId val="1834343904"/>
      </c:barChart>
      <c:catAx>
        <c:axId val="1834354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34343904"/>
        <c:crosses val="autoZero"/>
        <c:auto val="1"/>
        <c:lblAlgn val="ctr"/>
        <c:lblOffset val="100"/>
        <c:noMultiLvlLbl val="0"/>
      </c:catAx>
      <c:valAx>
        <c:axId val="1834343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34354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Sentencias </a:t>
            </a:r>
            <a:r>
              <a:rPr lang="en-US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materia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Sentencias</c:v>
                </c:pt>
              </c:strCache>
            </c:strRef>
          </c:tx>
          <c:spPr>
            <a:solidFill>
              <a:srgbClr val="1F67B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1F67B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Acciones Constitucionales</c:v>
                </c:pt>
                <c:pt idx="1">
                  <c:v>Contencioso Administrativo</c:v>
                </c:pt>
                <c:pt idx="2">
                  <c:v>Laboral</c:v>
                </c:pt>
                <c:pt idx="3">
                  <c:v>Civil</c:v>
                </c:pt>
                <c:pt idx="4">
                  <c:v>Penal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2478</c:v>
                </c:pt>
                <c:pt idx="1">
                  <c:v>452</c:v>
                </c:pt>
                <c:pt idx="2">
                  <c:v>155</c:v>
                </c:pt>
                <c:pt idx="3">
                  <c:v>42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8-4EAF-A870-21F88E5762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34355328"/>
        <c:axId val="1834353152"/>
      </c:barChart>
      <c:catAx>
        <c:axId val="183435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353152"/>
        <c:crosses val="autoZero"/>
        <c:auto val="1"/>
        <c:lblAlgn val="ctr"/>
        <c:lblOffset val="100"/>
        <c:noMultiLvlLbl val="0"/>
      </c:catAx>
      <c:valAx>
        <c:axId val="1834353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3435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0" noProof="0" dirty="0"/>
              <a:t>Sentencias por</a:t>
            </a:r>
            <a:r>
              <a:rPr lang="es-EC" b="0" baseline="0" noProof="0" dirty="0"/>
              <a:t> tipo y materia</a:t>
            </a:r>
            <a:endParaRPr lang="es-EC" b="0" noProof="0" dirty="0"/>
          </a:p>
        </c:rich>
      </c:tx>
      <c:layout>
        <c:manualLayout>
          <c:xMode val="edge"/>
          <c:yMode val="edge"/>
          <c:x val="0.33857350114616747"/>
          <c:y val="1.0252903610192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Favorables</c:v>
                </c:pt>
              </c:strCache>
            </c:strRef>
          </c:tx>
          <c:spPr>
            <a:solidFill>
              <a:srgbClr val="1F67B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Acciones Constitucionales</c:v>
                </c:pt>
                <c:pt idx="1">
                  <c:v>Contencioso Administrativo</c:v>
                </c:pt>
                <c:pt idx="2">
                  <c:v>Laboral</c:v>
                </c:pt>
                <c:pt idx="3">
                  <c:v>Civil</c:v>
                </c:pt>
                <c:pt idx="4">
                  <c:v>Penal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1373</c:v>
                </c:pt>
                <c:pt idx="1">
                  <c:v>155</c:v>
                </c:pt>
                <c:pt idx="2">
                  <c:v>67</c:v>
                </c:pt>
                <c:pt idx="3">
                  <c:v>29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8-4EAF-A870-21F88E5762A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Desfavorables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Acciones Constitucionales</c:v>
                </c:pt>
                <c:pt idx="1">
                  <c:v>Contencioso Administrativo</c:v>
                </c:pt>
                <c:pt idx="2">
                  <c:v>Laboral</c:v>
                </c:pt>
                <c:pt idx="3">
                  <c:v>Civil</c:v>
                </c:pt>
                <c:pt idx="4">
                  <c:v>Penal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1105</c:v>
                </c:pt>
                <c:pt idx="1">
                  <c:v>297</c:v>
                </c:pt>
                <c:pt idx="2">
                  <c:v>88</c:v>
                </c:pt>
                <c:pt idx="3">
                  <c:v>13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E-4B0C-8F58-1BC69C229A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7661663"/>
        <c:axId val="437662911"/>
      </c:barChart>
      <c:catAx>
        <c:axId val="43766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662911"/>
        <c:crosses val="autoZero"/>
        <c:auto val="1"/>
        <c:lblAlgn val="ctr"/>
        <c:lblOffset val="100"/>
        <c:noMultiLvlLbl val="0"/>
      </c:catAx>
      <c:valAx>
        <c:axId val="43766291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766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7032753191375"/>
          <c:y val="0.19182452096225217"/>
          <c:w val="0.62094656182277785"/>
          <c:h val="0.6903343007267290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Estado del proceso</c:v>
                </c:pt>
              </c:strCache>
            </c:strRef>
          </c:tx>
          <c:dPt>
            <c:idx val="0"/>
            <c:bubble3D val="0"/>
            <c:spPr>
              <a:solidFill>
                <a:srgbClr val="1F67B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47-4740-97F9-6B4D74FB9440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47-4740-97F9-6B4D74FB944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47-4740-97F9-6B4D74FB9440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47-4740-97F9-6B4D74FB9440}"/>
              </c:ext>
            </c:extLst>
          </c:dPt>
          <c:dPt>
            <c:idx val="4"/>
            <c:bubble3D val="0"/>
            <c:spPr>
              <a:solidFill>
                <a:schemeClr val="accent5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95-4403-A3BB-6A1B5D474BAA}"/>
              </c:ext>
            </c:extLst>
          </c:dPt>
          <c:dPt>
            <c:idx val="5"/>
            <c:bubble3D val="0"/>
            <c:spPr>
              <a:solidFill>
                <a:schemeClr val="accent5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595-4403-A3BB-6A1B5D474BAA}"/>
              </c:ext>
            </c:extLst>
          </c:dPt>
          <c:dLbls>
            <c:dLbl>
              <c:idx val="0"/>
              <c:layout>
                <c:manualLayout>
                  <c:x val="-5.5635500011027399E-2"/>
                  <c:y val="-6.61181841128600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47-4740-97F9-6B4D74FB9440}"/>
                </c:ext>
              </c:extLst>
            </c:dLbl>
            <c:dLbl>
              <c:idx val="1"/>
              <c:layout>
                <c:manualLayout>
                  <c:x val="-0.24110933176184926"/>
                  <c:y val="-2.55941357856234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C47-4740-97F9-6B4D74FB9440}"/>
                </c:ext>
              </c:extLst>
            </c:dLbl>
            <c:dLbl>
              <c:idx val="2"/>
              <c:layout>
                <c:manualLayout>
                  <c:x val="-2.1849527494142536E-2"/>
                  <c:y val="9.59780091960871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C47-4740-97F9-6B4D74FB9440}"/>
                </c:ext>
              </c:extLst>
            </c:dLbl>
            <c:dLbl>
              <c:idx val="3"/>
              <c:layout>
                <c:manualLayout>
                  <c:x val="-5.4739035716683059E-2"/>
                  <c:y val="1.7062757190415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F67B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365480068049635"/>
                      <c:h val="0.151815882101721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C47-4740-97F9-6B4D74FB9440}"/>
                </c:ext>
              </c:extLst>
            </c:dLbl>
            <c:dLbl>
              <c:idx val="4"/>
              <c:layout>
                <c:manualLayout>
                  <c:x val="0.12270681157563065"/>
                  <c:y val="2.34612911368213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801644304692395"/>
                      <c:h val="0.173016357910813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595-4403-A3BB-6A1B5D474BAA}"/>
                </c:ext>
              </c:extLst>
            </c:dLbl>
            <c:dLbl>
              <c:idx val="5"/>
              <c:layout>
                <c:manualLayout>
                  <c:x val="0.2952344338661792"/>
                  <c:y val="-1.27970678928116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595-4403-A3BB-6A1B5D474B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F67B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Acta de Acuerdo Total</c:v>
                </c:pt>
                <c:pt idx="1">
                  <c:v>Acta de Imposibilidad de Acuerdo</c:v>
                </c:pt>
                <c:pt idx="2">
                  <c:v>Constancia de Imposibilidad de Mediación</c:v>
                </c:pt>
                <c:pt idx="3">
                  <c:v>Razón</c:v>
                </c:pt>
                <c:pt idx="4">
                  <c:v>Constancia por falta de legitimación </c:v>
                </c:pt>
                <c:pt idx="5">
                  <c:v>Trasladadas a Quito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86</c:v>
                </c:pt>
                <c:pt idx="1">
                  <c:v>73</c:v>
                </c:pt>
                <c:pt idx="2">
                  <c:v>64</c:v>
                </c:pt>
                <c:pt idx="3">
                  <c:v>12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47-4740-97F9-6B4D74FB944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Casos</a:t>
            </a:r>
            <a:r>
              <a:rPr lang="en-US" dirty="0"/>
              <a:t> con</a:t>
            </a:r>
            <a:r>
              <a:rPr lang="en-US" baseline="0" dirty="0"/>
              <a:t> </a:t>
            </a:r>
            <a:r>
              <a:rPr lang="en-US" baseline="0" dirty="0" err="1"/>
              <a:t>Actas</a:t>
            </a:r>
            <a:r>
              <a:rPr lang="en-US" baseline="0" dirty="0"/>
              <a:t> de </a:t>
            </a:r>
            <a:r>
              <a:rPr lang="en-US" baseline="0" dirty="0" err="1"/>
              <a:t>Acuerdo</a:t>
            </a:r>
            <a:r>
              <a:rPr lang="en-US" baseline="0" dirty="0"/>
              <a:t> Total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CASOS ATENDIDOS</c:v>
                </c:pt>
              </c:strCache>
            </c:strRef>
          </c:tx>
          <c:spPr>
            <a:solidFill>
              <a:srgbClr val="1F67B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1F67B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1 MES</c:v>
                </c:pt>
                <c:pt idx="1">
                  <c:v>2 MESES</c:v>
                </c:pt>
                <c:pt idx="2">
                  <c:v>3 MESES</c:v>
                </c:pt>
                <c:pt idx="3">
                  <c:v>4 MESES</c:v>
                </c:pt>
                <c:pt idx="4">
                  <c:v>5 MESES</c:v>
                </c:pt>
                <c:pt idx="5">
                  <c:v>6 MESES</c:v>
                </c:pt>
                <c:pt idx="6">
                  <c:v>7 MESES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29</c:v>
                </c:pt>
                <c:pt idx="1">
                  <c:v>13</c:v>
                </c:pt>
                <c:pt idx="2">
                  <c:v>15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B-4E3B-BFED-C93BA17FD8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34355328"/>
        <c:axId val="1834353152"/>
      </c:barChart>
      <c:catAx>
        <c:axId val="183435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353152"/>
        <c:crosses val="autoZero"/>
        <c:auto val="1"/>
        <c:lblAlgn val="ctr"/>
        <c:lblOffset val="100"/>
        <c:noMultiLvlLbl val="0"/>
      </c:catAx>
      <c:valAx>
        <c:axId val="1834353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3435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F67B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42-4F43-89D4-C2507D0A1E5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42-4F43-89D4-C2507D0A1E5F}"/>
              </c:ext>
            </c:extLst>
          </c:dPt>
          <c:dLbls>
            <c:dLbl>
              <c:idx val="0"/>
              <c:layout>
                <c:manualLayout>
                  <c:x val="9.0175820650691737E-3"/>
                  <c:y val="-2.33230015377714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1F67B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42-4F43-89D4-C2507D0A1E5F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1F67B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42-4F43-89D4-C2507D0A1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Finalizados</c:v>
                </c:pt>
                <c:pt idx="1">
                  <c:v>En estudio</c:v>
                </c:pt>
              </c:strCache>
            </c:strRef>
          </c:cat>
          <c:val>
            <c:numRef>
              <c:f>Hoja1!$B$2:$B$3</c:f>
              <c:numCache>
                <c:formatCode>0_);\(0\)</c:formatCode>
                <c:ptCount val="2"/>
                <c:pt idx="0">
                  <c:v>81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42-4F43-89D4-C2507D0A1E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2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27525980269861"/>
          <c:y val="0.13683702755312793"/>
          <c:w val="0.48144948039460278"/>
          <c:h val="0.8268997596523403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8FC7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20-4A6F-BE68-2ADB75CE0205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20-4A6F-BE68-2ADB75CE0205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20-4A6F-BE68-2ADB75CE0205}"/>
              </c:ext>
            </c:extLst>
          </c:dPt>
          <c:dPt>
            <c:idx val="3"/>
            <c:bubble3D val="0"/>
            <c:spPr>
              <a:solidFill>
                <a:srgbClr val="1F67B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20-4A6F-BE68-2ADB75CE0205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20-4A6F-BE68-2ADB75CE0205}"/>
              </c:ext>
            </c:extLst>
          </c:dPt>
          <c:dLbls>
            <c:dLbl>
              <c:idx val="0"/>
              <c:layout>
                <c:manualLayout>
                  <c:x val="0.16795116690571144"/>
                  <c:y val="-1.82183484263784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220-4A6F-BE68-2ADB75CE0205}"/>
                </c:ext>
              </c:extLst>
            </c:dLbl>
            <c:dLbl>
              <c:idx val="1"/>
              <c:layout>
                <c:manualLayout>
                  <c:x val="-0.1547701085539607"/>
                  <c:y val="0.113347997622174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220-4A6F-BE68-2ADB75CE0205}"/>
                </c:ext>
              </c:extLst>
            </c:dLbl>
            <c:dLbl>
              <c:idx val="2"/>
              <c:layout>
                <c:manualLayout>
                  <c:x val="-0.15280243708397914"/>
                  <c:y val="-1.383384037959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1F67B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86173726230793"/>
                      <c:h val="0.117856052147169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220-4A6F-BE68-2ADB75CE0205}"/>
                </c:ext>
              </c:extLst>
            </c:dLbl>
            <c:dLbl>
              <c:idx val="3"/>
              <c:layout>
                <c:manualLayout>
                  <c:x val="-0.13075630733904725"/>
                  <c:y val="-9.9342551624132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220-4A6F-BE68-2ADB75CE0205}"/>
                </c:ext>
              </c:extLst>
            </c:dLbl>
            <c:dLbl>
              <c:idx val="4"/>
              <c:layout>
                <c:manualLayout>
                  <c:x val="1.4002888584418229E-2"/>
                  <c:y val="-0.156591294838800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01858364741268"/>
                      <c:h val="0.134681456285424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20-4A6F-BE68-2ADB75CE02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67B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Organismos y Entidades que ejercen la Potestad Estatal</c:v>
                </c:pt>
                <c:pt idx="1">
                  <c:v>Entidades del Régimen Autónomo Descentralizado</c:v>
                </c:pt>
                <c:pt idx="2">
                  <c:v>Electrico, telefónico y otros</c:v>
                </c:pt>
                <c:pt idx="3">
                  <c:v>Organismos y Dependencias de la Función Ejecutiva</c:v>
                </c:pt>
                <c:pt idx="4">
                  <c:v>Personas Jurídicas para prestación de servicios públicos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19</c:v>
                </c:pt>
                <c:pt idx="1">
                  <c:v>11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20-4A6F-BE68-2ADB75CE020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Pronunciamientos</c:v>
                </c:pt>
              </c:strCache>
            </c:strRef>
          </c:tx>
          <c:spPr>
            <a:solidFill>
              <a:srgbClr val="1F67B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E3D-41B7-A8DF-FFC6C658176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E3D-41B7-A8DF-FFC6C658176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E3D-41B7-A8DF-FFC6C658176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E3D-41B7-A8DF-FFC6C65817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Pronunciamientos  Previos (DR1)</c:v>
                </c:pt>
                <c:pt idx="1">
                  <c:v>Archivo Resolución # 121 </c:v>
                </c:pt>
                <c:pt idx="2">
                  <c:v>Proyecto de Pronunciamiento</c:v>
                </c:pt>
                <c:pt idx="3">
                  <c:v>Atención Requerimientos (Personal Natural, Jurídica de Derecho Privado)</c:v>
                </c:pt>
                <c:pt idx="4">
                  <c:v>Abstención  ART. 13</c:v>
                </c:pt>
                <c:pt idx="5">
                  <c:v>Remisión a Dirección competente</c:v>
                </c:pt>
                <c:pt idx="6">
                  <c:v>Ratificación de Pronunciamiento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3D-41B7-A8DF-FFC6C65817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4344992"/>
        <c:axId val="1834350432"/>
      </c:barChart>
      <c:catAx>
        <c:axId val="183434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350432"/>
        <c:crosses val="autoZero"/>
        <c:auto val="1"/>
        <c:lblAlgn val="ctr"/>
        <c:lblOffset val="100"/>
        <c:noMultiLvlLbl val="0"/>
      </c:catAx>
      <c:valAx>
        <c:axId val="1834350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3434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94150724734437E-2"/>
          <c:y val="6.035828355767512E-2"/>
          <c:w val="0.75167424547373041"/>
          <c:h val="0.82788325008347474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Causas</c:v>
                </c:pt>
              </c:strCache>
            </c:strRef>
          </c:tx>
          <c:spPr>
            <a:ln>
              <a:noFill/>
            </a:ln>
          </c:spPr>
          <c:explosion val="1"/>
          <c:dPt>
            <c:idx val="0"/>
            <c:bubble3D val="0"/>
            <c:explosion val="0"/>
            <c:spPr>
              <a:solidFill>
                <a:srgbClr val="1F67B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98-4177-856F-7C8459F6E25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175">
                <a:solidFill>
                  <a:srgbClr val="FDC20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98-4177-856F-7C8459F6E258}"/>
              </c:ext>
            </c:extLst>
          </c:dPt>
          <c:cat>
            <c:strRef>
              <c:f>Hoja1!$A$2:$A$3</c:f>
              <c:strCache>
                <c:ptCount val="2"/>
                <c:pt idx="0">
                  <c:v>Ejecución presupuestaria</c:v>
                </c:pt>
                <c:pt idx="1">
                  <c:v>Presupuesto no ejecutado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99.97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698-4177-856F-7C8459F6E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0.34515</cdr:x>
      <cdr:y>0.25514</cdr:y>
    </cdr:from>
    <cdr:to>
      <cdr:x>0.65485</cdr:x>
      <cdr:y>0.74485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2447454" y="1125383"/>
          <a:ext cx="2196000" cy="2160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C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891" cy="4672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7570" y="0"/>
            <a:ext cx="3043891" cy="4672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87876-C67C-47D3-9255-0B94C03EA549}" type="datetimeFigureOut">
              <a:rPr lang="es-EC" smtClean="0"/>
              <a:t>28/4/2023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41860"/>
            <a:ext cx="3043891" cy="4672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7570" y="8841860"/>
            <a:ext cx="3043891" cy="4672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473F6-6AB7-460A-B904-F141C5EB25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5194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123.87096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0-03-03T23:26:23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23318 9133 0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01-17T22:23:27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15734 13406 0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368D6-19B1-48A9-92DC-1851932DCE32}" type="datetimeFigureOut">
              <a:rPr lang="es-EC" smtClean="0"/>
              <a:t>28/4/2023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1" y="4480004"/>
            <a:ext cx="5618480" cy="3665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F25AA-C3FE-401C-8D62-6C7A6B31F94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0194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F25AA-C3FE-401C-8D62-6C7A6B31F941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0717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C002D-0362-4EEF-8631-AB24E20B66C9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302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Pago evitado 3,4 </a:t>
            </a:r>
            <a:r>
              <a:rPr lang="es-EC" dirty="0" err="1"/>
              <a:t>millonesUSD</a:t>
            </a:r>
            <a:r>
              <a:rPr lang="es-EC" dirty="0"/>
              <a:t> file PN </a:t>
            </a:r>
            <a:r>
              <a:rPr lang="es-EC" dirty="0" err="1"/>
              <a:t>Actualizacion</a:t>
            </a:r>
            <a:r>
              <a:rPr lang="es-EC" dirty="0"/>
              <a:t> de cifras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F25AA-C3FE-401C-8D62-6C7A6B31F941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6866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F25AA-C3FE-401C-8D62-6C7A6B31F941}" type="slidenum">
              <a:rPr lang="es-EC" smtClean="0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660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33"/>
          <a:stretch/>
        </p:blipFill>
        <p:spPr>
          <a:xfrm>
            <a:off x="-2" y="-1"/>
            <a:ext cx="12192002" cy="5735637"/>
          </a:xfrm>
          <a:prstGeom prst="rect">
            <a:avLst/>
          </a:prstGeom>
        </p:spPr>
      </p:pic>
      <p:sp>
        <p:nvSpPr>
          <p:cNvPr id="12" name="Rechteck 9"/>
          <p:cNvSpPr/>
          <p:nvPr userDrawn="1"/>
        </p:nvSpPr>
        <p:spPr bwMode="gray">
          <a:xfrm>
            <a:off x="-9527" y="-1"/>
            <a:ext cx="12192000" cy="5735637"/>
          </a:xfrm>
          <a:prstGeom prst="rect">
            <a:avLst/>
          </a:prstGeom>
          <a:solidFill>
            <a:srgbClr val="000000">
              <a:alpha val="57000"/>
            </a:srgbClr>
          </a:solidFill>
        </p:spPr>
        <p:txBody>
          <a:bodyPr wrap="square" lIns="537786" tIns="0" rIns="68333" bIns="134447" anchor="ctr" anchorCtr="0">
            <a:noAutofit/>
          </a:bodyPr>
          <a:lstStyle/>
          <a:p>
            <a:pPr marL="0" marR="0" lvl="0" indent="0" algn="l" defTabSz="682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3"/>
          <a:srcRect t="34893" r="44628"/>
          <a:stretch/>
        </p:blipFill>
        <p:spPr>
          <a:xfrm>
            <a:off x="9430030" y="-1"/>
            <a:ext cx="2771495" cy="32429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9144000" cy="2387600"/>
          </a:xfrm>
        </p:spPr>
        <p:txBody>
          <a:bodyPr anchor="b">
            <a:noAutofit/>
          </a:bodyPr>
          <a:lstStyle>
            <a:lvl1pPr algn="l">
              <a:defRPr sz="6100" b="1">
                <a:latin typeface="Montserrat" panose="02000505000000020004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EC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9BF3-DBD2-4F6F-933E-F74548353ADC}" type="datetime1">
              <a:rPr lang="es-EC" smtClean="0"/>
              <a:t>28/4/2023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E91A-DAFD-4AF0-9AC2-C8BC7DC50E2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7139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0556"/>
          <a:stretch/>
        </p:blipFill>
        <p:spPr>
          <a:xfrm>
            <a:off x="0" y="0"/>
            <a:ext cx="12190633" cy="5191126"/>
          </a:xfrm>
          <a:prstGeom prst="rect">
            <a:avLst/>
          </a:prstGeom>
        </p:spPr>
      </p:pic>
      <p:sp>
        <p:nvSpPr>
          <p:cNvPr id="4" name="Rechteck 9"/>
          <p:cNvSpPr/>
          <p:nvPr userDrawn="1"/>
        </p:nvSpPr>
        <p:spPr bwMode="gray">
          <a:xfrm>
            <a:off x="0" y="9526"/>
            <a:ext cx="12192001" cy="5181600"/>
          </a:xfrm>
          <a:prstGeom prst="rect">
            <a:avLst/>
          </a:prstGeom>
          <a:solidFill>
            <a:srgbClr val="000000">
              <a:alpha val="66000"/>
            </a:srgbClr>
          </a:solidFill>
        </p:spPr>
        <p:txBody>
          <a:bodyPr wrap="square" lIns="537786" tIns="0" rIns="68333" bIns="134447" anchor="ctr" anchorCtr="0">
            <a:noAutofit/>
          </a:bodyPr>
          <a:lstStyle/>
          <a:p>
            <a:pPr marL="0" marR="0" lvl="0" indent="0" algn="l" defTabSz="682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95" y="5340900"/>
            <a:ext cx="2205460" cy="144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448" y="0"/>
            <a:ext cx="1377552" cy="900000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03B0AB-64BB-4E48-89CB-C2B2B2CEB7F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027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03B0AB-64BB-4E48-89CB-C2B2B2CEB7F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144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/>
          <a:srcRect t="37111" r="68905"/>
          <a:stretch/>
        </p:blipFill>
        <p:spPr>
          <a:xfrm flipH="1">
            <a:off x="-22956" y="2"/>
            <a:ext cx="861155" cy="1731023"/>
          </a:xfrm>
          <a:prstGeom prst="rect">
            <a:avLst/>
          </a:prstGeom>
        </p:spPr>
      </p:pic>
      <p:grpSp>
        <p:nvGrpSpPr>
          <p:cNvPr id="9" name="Grupo 8"/>
          <p:cNvGrpSpPr/>
          <p:nvPr userDrawn="1"/>
        </p:nvGrpSpPr>
        <p:grpSpPr>
          <a:xfrm>
            <a:off x="11208057" y="5757865"/>
            <a:ext cx="983943" cy="1100137"/>
            <a:chOff x="10553699" y="5026231"/>
            <a:chExt cx="1638300" cy="1831769"/>
          </a:xfrm>
        </p:grpSpPr>
        <p:sp>
          <p:nvSpPr>
            <p:cNvPr id="10" name="Triángulo rectángulo 9"/>
            <p:cNvSpPr/>
            <p:nvPr/>
          </p:nvSpPr>
          <p:spPr>
            <a:xfrm flipH="1">
              <a:off x="10553699" y="5026231"/>
              <a:ext cx="1638300" cy="1831769"/>
            </a:xfrm>
            <a:prstGeom prst="rtTriangle">
              <a:avLst/>
            </a:prstGeom>
            <a:solidFill>
              <a:srgbClr val="477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1" name="Triángulo rectángulo 10"/>
            <p:cNvSpPr/>
            <p:nvPr/>
          </p:nvSpPr>
          <p:spPr>
            <a:xfrm flipH="1">
              <a:off x="11552550" y="6152599"/>
              <a:ext cx="639449" cy="7054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2" name="Triángulo rectángulo 11"/>
            <p:cNvSpPr/>
            <p:nvPr/>
          </p:nvSpPr>
          <p:spPr>
            <a:xfrm flipH="1">
              <a:off x="11628494" y="6236376"/>
              <a:ext cx="563505" cy="621624"/>
            </a:xfrm>
            <a:prstGeom prst="rtTriangle">
              <a:avLst/>
            </a:prstGeom>
            <a:solidFill>
              <a:srgbClr val="477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3" name="Triángulo rectángulo 12"/>
            <p:cNvSpPr/>
            <p:nvPr/>
          </p:nvSpPr>
          <p:spPr>
            <a:xfrm flipH="1">
              <a:off x="11809242" y="6430042"/>
              <a:ext cx="382757" cy="42795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3B0AB-64BB-4E48-89CB-C2B2B2CEB7F8}" type="slidenum">
              <a:rPr lang="es-EC" smtClean="0"/>
              <a:t>‹Nº›</a:t>
            </a:fld>
            <a:endParaRPr lang="es-EC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99" y="0"/>
            <a:ext cx="1377551" cy="900000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10403086" y="852375"/>
            <a:ext cx="2085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0" dirty="0"/>
              <a:t>31 jul 2018 – 31 jul 2020</a:t>
            </a:r>
          </a:p>
        </p:txBody>
      </p:sp>
    </p:spTree>
    <p:extLst>
      <p:ext uri="{BB962C8B-B14F-4D97-AF65-F5344CB8AC3E}">
        <p14:creationId xmlns:p14="http://schemas.microsoft.com/office/powerpoint/2010/main" val="203945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99" y="47625"/>
            <a:ext cx="1377551" cy="900000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3B0AB-64BB-4E48-89CB-C2B2B2CEB7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2073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solidFill>
          <a:srgbClr val="1F6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3B0AB-64BB-4E48-89CB-C2B2B2CEB7F8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C0A0BD-8258-4758-9545-6E4CF457D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401" y="104172"/>
            <a:ext cx="99183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68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bg>
      <p:bgPr>
        <a:solidFill>
          <a:srgbClr val="1F6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3B0AB-64BB-4E48-89CB-C2B2B2CEB7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025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3B0AB-64BB-4E48-89CB-C2B2B2CEB7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0641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3B0AB-64BB-4E48-89CB-C2B2B2CEB7F8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5" name="Rectángulo 4"/>
          <p:cNvSpPr/>
          <p:nvPr userDrawn="1"/>
        </p:nvSpPr>
        <p:spPr>
          <a:xfrm>
            <a:off x="266699" y="2139347"/>
            <a:ext cx="1620000" cy="2520000"/>
          </a:xfrm>
          <a:prstGeom prst="rect">
            <a:avLst/>
          </a:prstGeom>
          <a:solidFill>
            <a:srgbClr val="FDC20B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es-EC" sz="1600" dirty="0"/>
          </a:p>
        </p:txBody>
      </p:sp>
      <p:sp>
        <p:nvSpPr>
          <p:cNvPr id="6" name="Rectángulo 5"/>
          <p:cNvSpPr/>
          <p:nvPr userDrawn="1"/>
        </p:nvSpPr>
        <p:spPr>
          <a:xfrm>
            <a:off x="2268259" y="2139347"/>
            <a:ext cx="1620000" cy="2520000"/>
          </a:xfrm>
          <a:prstGeom prst="rect">
            <a:avLst/>
          </a:prstGeom>
          <a:solidFill>
            <a:srgbClr val="FDC20B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es-EC" sz="1600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4269819" y="2139347"/>
            <a:ext cx="1620000" cy="2520000"/>
          </a:xfrm>
          <a:prstGeom prst="rect">
            <a:avLst/>
          </a:prstGeom>
          <a:solidFill>
            <a:srgbClr val="FDC20B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es-EC" sz="1600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6271379" y="2139347"/>
            <a:ext cx="1620000" cy="2520000"/>
          </a:xfrm>
          <a:prstGeom prst="rect">
            <a:avLst/>
          </a:prstGeom>
          <a:solidFill>
            <a:srgbClr val="FDC20B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es-EC" sz="1600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8272939" y="2139347"/>
            <a:ext cx="1620000" cy="2520000"/>
          </a:xfrm>
          <a:prstGeom prst="rect">
            <a:avLst/>
          </a:prstGeom>
          <a:solidFill>
            <a:srgbClr val="FDC20B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es-EC" sz="1600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10274497" y="2139347"/>
            <a:ext cx="1620000" cy="2520000"/>
          </a:xfrm>
          <a:prstGeom prst="rect">
            <a:avLst/>
          </a:prstGeom>
          <a:solidFill>
            <a:srgbClr val="FDC20B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es-EC" sz="1600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99" y="0"/>
            <a:ext cx="1377551" cy="900000"/>
          </a:xfrm>
          <a:prstGeom prst="rect">
            <a:avLst/>
          </a:prstGeom>
        </p:spPr>
      </p:pic>
      <p:sp>
        <p:nvSpPr>
          <p:cNvPr id="15" name="CuadroTexto 14"/>
          <p:cNvSpPr txBox="1"/>
          <p:nvPr userDrawn="1"/>
        </p:nvSpPr>
        <p:spPr>
          <a:xfrm>
            <a:off x="10403086" y="852375"/>
            <a:ext cx="2085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0" dirty="0"/>
              <a:t>31 jul 2018 – 31 jul 2020</a:t>
            </a:r>
          </a:p>
        </p:txBody>
      </p:sp>
    </p:spTree>
    <p:extLst>
      <p:ext uri="{BB962C8B-B14F-4D97-AF65-F5344CB8AC3E}">
        <p14:creationId xmlns:p14="http://schemas.microsoft.com/office/powerpoint/2010/main" val="2960755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bg>
      <p:bgPr>
        <a:solidFill>
          <a:srgbClr val="004B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35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E8E7-8E71-4234-89E4-4A5517A2B29C}" type="datetime1">
              <a:rPr lang="es-EC" smtClean="0"/>
              <a:t>28/4/2023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11296649" y="5856917"/>
            <a:ext cx="895351" cy="1001084"/>
            <a:chOff x="10553700" y="5026231"/>
            <a:chExt cx="1638300" cy="1831769"/>
          </a:xfrm>
        </p:grpSpPr>
        <p:sp>
          <p:nvSpPr>
            <p:cNvPr id="8" name="Triángulo rectángulo 7"/>
            <p:cNvSpPr/>
            <p:nvPr/>
          </p:nvSpPr>
          <p:spPr>
            <a:xfrm flipH="1">
              <a:off x="10553700" y="5026231"/>
              <a:ext cx="1638300" cy="1831769"/>
            </a:xfrm>
            <a:prstGeom prst="rtTriangle">
              <a:avLst/>
            </a:prstGeom>
            <a:solidFill>
              <a:srgbClr val="1F6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9" name="Triángulo rectángulo 8"/>
            <p:cNvSpPr/>
            <p:nvPr/>
          </p:nvSpPr>
          <p:spPr>
            <a:xfrm flipH="1">
              <a:off x="11552550" y="6152599"/>
              <a:ext cx="639449" cy="7054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0" name="Triángulo rectángulo 9"/>
            <p:cNvSpPr/>
            <p:nvPr/>
          </p:nvSpPr>
          <p:spPr>
            <a:xfrm flipH="1">
              <a:off x="11628494" y="6236376"/>
              <a:ext cx="563505" cy="621624"/>
            </a:xfrm>
            <a:prstGeom prst="rtTriangle">
              <a:avLst/>
            </a:prstGeom>
            <a:solidFill>
              <a:srgbClr val="1F6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1" name="Triángulo rectángulo 10"/>
            <p:cNvSpPr/>
            <p:nvPr/>
          </p:nvSpPr>
          <p:spPr>
            <a:xfrm flipH="1">
              <a:off x="11809242" y="6430042"/>
              <a:ext cx="382757" cy="42795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2"/>
          <a:srcRect l="55482" t="20519"/>
          <a:stretch/>
        </p:blipFill>
        <p:spPr>
          <a:xfrm>
            <a:off x="0" y="-10363"/>
            <a:ext cx="928207" cy="1686271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530965" y="6518910"/>
            <a:ext cx="5040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208E91A-DAFD-4AF0-9AC2-C8BC7DC50E29}" type="slidenum">
              <a:rPr lang="es-EC" smtClean="0"/>
              <a:pPr/>
              <a:t>‹Nº›</a:t>
            </a:fld>
            <a:endParaRPr lang="es-EC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175" y="16130"/>
            <a:ext cx="954536" cy="62363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3449B8-B011-49D4-A05E-375101143C91}"/>
              </a:ext>
            </a:extLst>
          </p:cNvPr>
          <p:cNvSpPr txBox="1"/>
          <p:nvPr userDrawn="1"/>
        </p:nvSpPr>
        <p:spPr>
          <a:xfrm>
            <a:off x="10848975" y="575690"/>
            <a:ext cx="1642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cap="all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Rendición de </a:t>
            </a:r>
          </a:p>
          <a:p>
            <a:pPr algn="ctr"/>
            <a:r>
              <a:rPr lang="es-EC" sz="800" cap="all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Cuentas 2022</a:t>
            </a:r>
          </a:p>
        </p:txBody>
      </p:sp>
    </p:spTree>
    <p:extLst>
      <p:ext uri="{BB962C8B-B14F-4D97-AF65-F5344CB8AC3E}">
        <p14:creationId xmlns:p14="http://schemas.microsoft.com/office/powerpoint/2010/main" val="371995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E8E7-8E71-4234-89E4-4A5517A2B29C}" type="datetime1">
              <a:rPr lang="es-EC" smtClean="0"/>
              <a:t>28/4/2023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591925" y="6356350"/>
            <a:ext cx="5040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208E91A-DAFD-4AF0-9AC2-C8BC7DC50E29}" type="slidenum">
              <a:rPr lang="es-EC" smtClean="0"/>
              <a:pPr/>
              <a:t>‹Nº›</a:t>
            </a:fld>
            <a:endParaRPr lang="es-EC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175" y="16130"/>
            <a:ext cx="954536" cy="6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8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00F6-22EE-45D6-8B3E-752AF19A8514}" type="datetime1">
              <a:rPr lang="es-EC" smtClean="0"/>
              <a:t>28/4/2023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11296649" y="5856917"/>
            <a:ext cx="895351" cy="1001084"/>
            <a:chOff x="10553700" y="5026231"/>
            <a:chExt cx="1638300" cy="1831769"/>
          </a:xfrm>
        </p:grpSpPr>
        <p:sp>
          <p:nvSpPr>
            <p:cNvPr id="8" name="Triángulo rectángulo 7"/>
            <p:cNvSpPr/>
            <p:nvPr/>
          </p:nvSpPr>
          <p:spPr>
            <a:xfrm flipH="1">
              <a:off x="10553700" y="5026231"/>
              <a:ext cx="1638300" cy="1831769"/>
            </a:xfrm>
            <a:prstGeom prst="rtTriangle">
              <a:avLst/>
            </a:prstGeom>
            <a:solidFill>
              <a:srgbClr val="1F6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9" name="Triángulo rectángulo 8"/>
            <p:cNvSpPr/>
            <p:nvPr/>
          </p:nvSpPr>
          <p:spPr>
            <a:xfrm flipH="1">
              <a:off x="11552550" y="6152599"/>
              <a:ext cx="639449" cy="7054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0" name="Triángulo rectángulo 9"/>
            <p:cNvSpPr/>
            <p:nvPr/>
          </p:nvSpPr>
          <p:spPr>
            <a:xfrm flipH="1">
              <a:off x="11628494" y="6236376"/>
              <a:ext cx="563505" cy="621624"/>
            </a:xfrm>
            <a:prstGeom prst="rtTriangle">
              <a:avLst/>
            </a:prstGeom>
            <a:solidFill>
              <a:srgbClr val="1F6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1" name="Triángulo rectángulo 10"/>
            <p:cNvSpPr/>
            <p:nvPr/>
          </p:nvSpPr>
          <p:spPr>
            <a:xfrm flipH="1">
              <a:off x="11809242" y="6430042"/>
              <a:ext cx="382757" cy="42795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2"/>
          <a:srcRect l="55482" t="20519"/>
          <a:stretch/>
        </p:blipFill>
        <p:spPr>
          <a:xfrm>
            <a:off x="0" y="-10363"/>
            <a:ext cx="928207" cy="1686271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591925" y="6356350"/>
            <a:ext cx="5040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208E91A-DAFD-4AF0-9AC2-C8BC7DC50E2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4196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C1DB46-16DA-A270-A6FD-085C3C65358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" b="1955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9">
            <a:extLst>
              <a:ext uri="{FF2B5EF4-FFF2-40B4-BE49-F238E27FC236}">
                <a16:creationId xmlns:a16="http://schemas.microsoft.com/office/drawing/2014/main" id="{112E280F-E3F4-C8F1-2F9D-07699C3B59EA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000"/>
            </a:srgbClr>
          </a:solidFill>
        </p:spPr>
        <p:txBody>
          <a:bodyPr wrap="square" lIns="537786" tIns="0" rIns="68333" bIns="134447" anchor="ctr" anchorCtr="0">
            <a:noAutofit/>
          </a:bodyPr>
          <a:lstStyle/>
          <a:p>
            <a:pPr marL="0" marR="0" lvl="0" indent="0" algn="l" defTabSz="682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4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bg>
      <p:bgPr>
        <a:solidFill>
          <a:srgbClr val="004B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42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ACFD-7B9E-4BF2-A6E6-FB793C5550ED}" type="datetimeFigureOut">
              <a:rPr lang="es-EC" smtClean="0"/>
              <a:t>28/4/2023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A65F-644F-40AE-998F-7EDE0F78E30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0240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3B0AB-64BB-4E48-89CB-C2B2B2CEB7F8}" type="slidenum">
              <a:rPr lang="es-EC" smtClean="0"/>
              <a:t>‹Nº›</a:t>
            </a:fld>
            <a:endParaRPr lang="es-EC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510" y="15240"/>
            <a:ext cx="1238250" cy="8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ador, bandera, contra, ciudad, borrosa, plano de fondo, sunrise,  contraluz | Foto Premium">
            <a:extLst>
              <a:ext uri="{FF2B5EF4-FFF2-40B4-BE49-F238E27FC236}">
                <a16:creationId xmlns:a16="http://schemas.microsoft.com/office/drawing/2014/main" id="{5F93FCC0-0CD6-4A66-84BE-99C4F6D68F4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t="8122" b="11986"/>
          <a:stretch/>
        </p:blipFill>
        <p:spPr bwMode="auto">
          <a:xfrm>
            <a:off x="0" y="-1"/>
            <a:ext cx="12192001" cy="55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9"/>
          <p:cNvSpPr/>
          <p:nvPr userDrawn="1"/>
        </p:nvSpPr>
        <p:spPr bwMode="gray">
          <a:xfrm>
            <a:off x="-1" y="0"/>
            <a:ext cx="12192001" cy="5529945"/>
          </a:xfrm>
          <a:prstGeom prst="rect">
            <a:avLst/>
          </a:prstGeom>
          <a:solidFill>
            <a:srgbClr val="000000">
              <a:alpha val="57000"/>
            </a:srgbClr>
          </a:solidFill>
        </p:spPr>
        <p:txBody>
          <a:bodyPr wrap="square" lIns="537786" tIns="0" rIns="68333" bIns="134447" anchor="ctr" anchorCtr="0">
            <a:noAutofit/>
          </a:bodyPr>
          <a:lstStyle/>
          <a:p>
            <a:pPr marL="0" marR="0" lvl="0" indent="0" algn="l" defTabSz="682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31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36FAA-293A-488C-A537-9FD282F0F81B}" type="datetime1">
              <a:rPr lang="es-EC" smtClean="0"/>
              <a:t>28/4/2023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8E91A-DAFD-4AF0-9AC2-C8BC7DC50E2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8316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55" r:id="rId5"/>
    <p:sldLayoutId id="2147483660" r:id="rId6"/>
    <p:sldLayoutId id="2147483661" r:id="rId7"/>
    <p:sldLayoutId id="214748369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3B0AB-64BB-4E48-89CB-C2B2B2CEB7F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637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0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159C97-91E2-4FF0-A4CD-53EB758839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208E91A-DAFD-4AF0-9AC2-C8BC7DC50E29}" type="slidenum">
              <a:rPr lang="es-EC" smtClean="0"/>
              <a:t>1</a:t>
            </a:fld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602434-2D6B-4282-A173-43F7623E1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34" y="1127320"/>
            <a:ext cx="3492000" cy="228144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42FFA0E-C470-48FB-B14E-88CE647B8DD4}"/>
              </a:ext>
            </a:extLst>
          </p:cNvPr>
          <p:cNvSpPr txBox="1"/>
          <p:nvPr/>
        </p:nvSpPr>
        <p:spPr>
          <a:xfrm>
            <a:off x="4242834" y="3849349"/>
            <a:ext cx="3492000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i="1" spc="1000" dirty="0">
                <a:solidFill>
                  <a:schemeClr val="bg1"/>
                </a:solidFill>
                <a:latin typeface="+mj-lt"/>
              </a:rPr>
              <a:t>Bienvenidos</a:t>
            </a:r>
            <a:endParaRPr lang="es-EC" sz="1100" i="1" spc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42834" y="3449239"/>
            <a:ext cx="3492000" cy="400110"/>
          </a:xfrm>
          <a:prstGeom prst="rect">
            <a:avLst/>
          </a:prstGeom>
          <a:solidFill>
            <a:srgbClr val="FDC2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rgbClr val="1F67B0"/>
                </a:solidFill>
                <a:latin typeface="Montserrat" panose="02000505000000020004" pitchFamily="2" charset="0"/>
              </a:rPr>
              <a:t>DIRECCIÓN REGIONAL 1 </a:t>
            </a:r>
          </a:p>
        </p:txBody>
      </p:sp>
    </p:spTree>
    <p:extLst>
      <p:ext uri="{BB962C8B-B14F-4D97-AF65-F5344CB8AC3E}">
        <p14:creationId xmlns:p14="http://schemas.microsoft.com/office/powerpoint/2010/main" val="22864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C:\Users\asangucho\Desktop\Power Point\Mediac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80" y="920037"/>
            <a:ext cx="3453594" cy="34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688763" y="6356350"/>
            <a:ext cx="503237" cy="365125"/>
          </a:xfrm>
        </p:spPr>
        <p:txBody>
          <a:bodyPr/>
          <a:lstStyle/>
          <a:p>
            <a:fld id="{2208E91A-DAFD-4AF0-9AC2-C8BC7DC50E29}" type="slidenum">
              <a:rPr lang="es-EC" smtClean="0"/>
              <a:pPr/>
              <a:t>10</a:t>
            </a:fld>
            <a:endParaRPr lang="es-EC" dirty="0"/>
          </a:p>
        </p:txBody>
      </p:sp>
      <p:sp>
        <p:nvSpPr>
          <p:cNvPr id="7" name="7 CuadroTexto"/>
          <p:cNvSpPr txBox="1"/>
          <p:nvPr/>
        </p:nvSpPr>
        <p:spPr>
          <a:xfrm>
            <a:off x="4327302" y="3824520"/>
            <a:ext cx="7057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4400" b="1">
                <a:solidFill>
                  <a:schemeClr val="bg1"/>
                </a:solidFill>
                <a:ea typeface="Microsoft YaHei" panose="020B0503020204020204" pitchFamily="34" charset="-122"/>
              </a:defRPr>
            </a:lvl1pPr>
          </a:lstStyle>
          <a:p>
            <a:r>
              <a:rPr lang="es-EC" dirty="0"/>
              <a:t>Mediación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438775" cy="70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83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805620A-54F5-4207-9243-C41C25E47860}"/>
              </a:ext>
            </a:extLst>
          </p:cNvPr>
          <p:cNvSpPr/>
          <p:nvPr/>
        </p:nvSpPr>
        <p:spPr>
          <a:xfrm>
            <a:off x="885817" y="2608964"/>
            <a:ext cx="28440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</a:rPr>
              <a:t>88% de las mediaciones involucran al sector público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E91A-DAFD-4AF0-9AC2-C8BC7DC50E29}" type="slidenum">
              <a:rPr lang="es-EC" smtClean="0"/>
              <a:pPr/>
              <a:t>11</a:t>
            </a:fld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993570" y="179265"/>
            <a:ext cx="82456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100" b="1" dirty="0">
                <a:solidFill>
                  <a:srgbClr val="1F67B0"/>
                </a:solidFill>
                <a:latin typeface="Montserrat" panose="02000505000000020004" pitchFamily="2" charset="0"/>
                <a:ea typeface="Microsoft YaHei" panose="020B0503020204020204" pitchFamily="34" charset="-122"/>
              </a:rPr>
              <a:t>Casos en Mediación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84788617"/>
              </p:ext>
            </p:extLst>
          </p:nvPr>
        </p:nvGraphicFramePr>
        <p:xfrm>
          <a:off x="4648299" y="724246"/>
          <a:ext cx="6882666" cy="5954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885817" y="3580964"/>
            <a:ext cx="2844000" cy="900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Enero a diciembre 2022</a:t>
            </a:r>
            <a:endParaRPr lang="es-EC" b="1" dirty="0"/>
          </a:p>
          <a:p>
            <a:pPr algn="ctr"/>
            <a:r>
              <a:rPr lang="es-EC" sz="2000" b="1" dirty="0"/>
              <a:t>239  casos terminados</a:t>
            </a:r>
          </a:p>
        </p:txBody>
      </p:sp>
      <p:sp>
        <p:nvSpPr>
          <p:cNvPr id="9" name="Llamada rectangular 8"/>
          <p:cNvSpPr/>
          <p:nvPr/>
        </p:nvSpPr>
        <p:spPr>
          <a:xfrm>
            <a:off x="885817" y="918763"/>
            <a:ext cx="2844000" cy="648000"/>
          </a:xfrm>
          <a:prstGeom prst="wedgeRectCallout">
            <a:avLst>
              <a:gd name="adj1" fmla="val -17351"/>
              <a:gd name="adj2" fmla="val -23687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Enero a diciembre 2022</a:t>
            </a:r>
            <a:endParaRPr lang="es-EC" b="1" dirty="0">
              <a:solidFill>
                <a:schemeClr val="bg1"/>
              </a:solidFill>
            </a:endParaRPr>
          </a:p>
          <a:p>
            <a:pPr algn="ctr"/>
            <a:r>
              <a:rPr lang="es-EC" sz="2100" b="1" dirty="0">
                <a:solidFill>
                  <a:schemeClr val="bg1"/>
                </a:solidFill>
              </a:rPr>
              <a:t>355 casos nuevos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928275" y="3797787"/>
            <a:ext cx="521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rgbClr val="004B8E"/>
                </a:solidFill>
                <a:sym typeface="Wingdings" panose="05000000000000000000" pitchFamily="2" charset="2"/>
              </a:rPr>
              <a:t></a:t>
            </a:r>
            <a:endParaRPr lang="es-EC" dirty="0">
              <a:solidFill>
                <a:srgbClr val="004B8E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269040" y="2978331"/>
            <a:ext cx="2083966" cy="193413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C" sz="3400" b="1" dirty="0">
                <a:solidFill>
                  <a:srgbClr val="004B8E"/>
                </a:solidFill>
              </a:rPr>
              <a:t>239</a:t>
            </a:r>
          </a:p>
          <a:p>
            <a:pPr algn="ctr"/>
            <a:r>
              <a:rPr lang="es-EC" b="1" dirty="0">
                <a:solidFill>
                  <a:srgbClr val="004B8E"/>
                </a:solidFill>
              </a:rPr>
              <a:t>mediaciones terminadas</a:t>
            </a:r>
            <a:endParaRPr lang="es-EC" sz="1400" b="1" dirty="0">
              <a:solidFill>
                <a:srgbClr val="004B8E"/>
              </a:solidFill>
            </a:endParaRPr>
          </a:p>
        </p:txBody>
      </p:sp>
      <p:sp>
        <p:nvSpPr>
          <p:cNvPr id="8" name="Llamada rectangular 7"/>
          <p:cNvSpPr/>
          <p:nvPr/>
        </p:nvSpPr>
        <p:spPr>
          <a:xfrm>
            <a:off x="885817" y="1960964"/>
            <a:ext cx="2844000" cy="648000"/>
          </a:xfrm>
          <a:prstGeom prst="wedgeRectCallout">
            <a:avLst>
              <a:gd name="adj1" fmla="val -17351"/>
              <a:gd name="adj2" fmla="val -23687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Hasta diciembre 2022</a:t>
            </a:r>
            <a:endParaRPr lang="es-EC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C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116 casos activos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91249" t="21180" r="2059" b="66566"/>
          <a:stretch/>
        </p:blipFill>
        <p:spPr>
          <a:xfrm>
            <a:off x="11197389" y="0"/>
            <a:ext cx="994611" cy="89635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44742" y="1566763"/>
            <a:ext cx="2326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(10% incremento en Mediaciones)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28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6" grpId="0">
        <p:bldAsOne/>
      </p:bldGraphic>
      <p:bldP spid="7" grpId="0" animBg="1"/>
      <p:bldP spid="9" grpId="0" animBg="1"/>
      <p:bldP spid="11" grpId="0"/>
      <p:bldP spid="1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E91A-DAFD-4AF0-9AC2-C8BC7DC50E29}" type="slidenum">
              <a:rPr lang="es-EC" smtClean="0"/>
              <a:pPr/>
              <a:t>12</a:t>
            </a:fld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836815" y="518899"/>
            <a:ext cx="82456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100" b="1" dirty="0">
                <a:solidFill>
                  <a:srgbClr val="1F67B0"/>
                </a:solidFill>
                <a:latin typeface="Montserrat" panose="02000505000000020004" pitchFamily="2" charset="0"/>
                <a:ea typeface="Microsoft YaHei" panose="020B0503020204020204" pitchFamily="34" charset="-122"/>
              </a:rPr>
              <a:t>Casos en Mediación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CA17C0B-EE9E-4EC3-8305-BA0EBAC2C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369082"/>
              </p:ext>
            </p:extLst>
          </p:nvPr>
        </p:nvGraphicFramePr>
        <p:xfrm>
          <a:off x="836815" y="1332413"/>
          <a:ext cx="10395790" cy="412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196030" y="6016727"/>
            <a:ext cx="8424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Tiempo efectivo de atención de los procesos de mediación con Actas de Acuerdo Total </a:t>
            </a:r>
          </a:p>
          <a:p>
            <a:pPr algn="ctr"/>
            <a:r>
              <a:rPr lang="es-EC" b="1" dirty="0"/>
              <a:t>86 casos </a:t>
            </a:r>
            <a:endParaRPr lang="en-US" b="1" dirty="0"/>
          </a:p>
        </p:txBody>
      </p:sp>
      <p:sp>
        <p:nvSpPr>
          <p:cNvPr id="6" name="Cerrar llave 5"/>
          <p:cNvSpPr/>
          <p:nvPr/>
        </p:nvSpPr>
        <p:spPr>
          <a:xfrm rot="5400000">
            <a:off x="5905917" y="832278"/>
            <a:ext cx="401936" cy="9418320"/>
          </a:xfrm>
          <a:prstGeom prst="rightBrace">
            <a:avLst>
              <a:gd name="adj1" fmla="val 83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8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Users\asangucho\Desktop\Power Point\Contratacion-Especia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29" y="950616"/>
            <a:ext cx="3397124" cy="33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688763" y="6356350"/>
            <a:ext cx="503237" cy="365125"/>
          </a:xfrm>
        </p:spPr>
        <p:txBody>
          <a:bodyPr/>
          <a:lstStyle/>
          <a:p>
            <a:fld id="{2208E91A-DAFD-4AF0-9AC2-C8BC7DC50E29}" type="slidenum">
              <a:rPr lang="es-EC" smtClean="0"/>
              <a:pPr/>
              <a:t>13</a:t>
            </a:fld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8775" cy="7092163"/>
          </a:xfrm>
          <a:prstGeom prst="rect">
            <a:avLst/>
          </a:prstGeom>
        </p:spPr>
      </p:pic>
      <p:sp>
        <p:nvSpPr>
          <p:cNvPr id="2" name="7 CuadroTexto">
            <a:extLst>
              <a:ext uri="{FF2B5EF4-FFF2-40B4-BE49-F238E27FC236}">
                <a16:creationId xmlns:a16="http://schemas.microsoft.com/office/drawing/2014/main" id="{4D22893B-4381-3430-374F-EF029C8E65E0}"/>
              </a:ext>
            </a:extLst>
          </p:cNvPr>
          <p:cNvSpPr txBox="1"/>
          <p:nvPr/>
        </p:nvSpPr>
        <p:spPr>
          <a:xfrm>
            <a:off x="3829050" y="3824520"/>
            <a:ext cx="7555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4400" b="1">
                <a:solidFill>
                  <a:schemeClr val="bg1"/>
                </a:solidFill>
                <a:ea typeface="Microsoft YaHei" panose="020B0503020204020204" pitchFamily="34" charset="-122"/>
              </a:defRPr>
            </a:lvl1pPr>
          </a:lstStyle>
          <a:p>
            <a:r>
              <a:rPr lang="es-ES" dirty="0"/>
              <a:t>Contratación Pública y Especial</a:t>
            </a:r>
          </a:p>
        </p:txBody>
      </p:sp>
    </p:spTree>
    <p:extLst>
      <p:ext uri="{BB962C8B-B14F-4D97-AF65-F5344CB8AC3E}">
        <p14:creationId xmlns:p14="http://schemas.microsoft.com/office/powerpoint/2010/main" val="2037564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E91A-DAFD-4AF0-9AC2-C8BC7DC50E29}" type="slidenum">
              <a:rPr lang="es-EC" smtClean="0"/>
              <a:pPr/>
              <a:t>14</a:t>
            </a:fld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993570" y="179265"/>
            <a:ext cx="82456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rgbClr val="1F67B0"/>
                </a:solidFill>
                <a:latin typeface="Montserrat" panose="02000505000000020004" pitchFamily="2" charset="0"/>
              </a:rPr>
              <a:t>Informes de control 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997239868"/>
              </p:ext>
            </p:extLst>
          </p:nvPr>
        </p:nvGraphicFramePr>
        <p:xfrm>
          <a:off x="2220726" y="1110603"/>
          <a:ext cx="7905556" cy="491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5418563" y="2736651"/>
            <a:ext cx="1509882" cy="1605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eaLnBrk="1" latinLnBrk="0" hangingPunct="1">
              <a:lnSpc>
                <a:spcPct val="90000"/>
              </a:lnSpc>
              <a:buNone/>
              <a:defRPr sz="3400" b="1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s-EC" sz="2000" dirty="0">
                <a:solidFill>
                  <a:schemeClr val="tx1"/>
                </a:solidFill>
              </a:rPr>
              <a:t>56</a:t>
            </a:r>
          </a:p>
          <a:p>
            <a:r>
              <a:rPr lang="es-EC" sz="2000" dirty="0">
                <a:solidFill>
                  <a:schemeClr val="tx1"/>
                </a:solidFill>
              </a:rPr>
              <a:t>acciones de control legal en 2022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3292642" y="1693980"/>
            <a:ext cx="5820257" cy="3207328"/>
            <a:chOff x="3292642" y="1693980"/>
            <a:chExt cx="5820257" cy="3207328"/>
          </a:xfrm>
        </p:grpSpPr>
        <p:sp>
          <p:nvSpPr>
            <p:cNvPr id="12" name="CuadroTexto 1"/>
            <p:cNvSpPr txBox="1"/>
            <p:nvPr/>
          </p:nvSpPr>
          <p:spPr>
            <a:xfrm>
              <a:off x="3292642" y="1693980"/>
              <a:ext cx="914400" cy="51027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600" b="1" i="0" u="none" strike="noStrike" kern="1200" baseline="0">
                  <a:solidFill>
                    <a:srgbClr val="4472C4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400" b="1" kern="1200" dirty="0">
                  <a:solidFill>
                    <a:srgbClr val="1F67B0"/>
                  </a:solidFill>
                </a:rPr>
                <a:t>14</a:t>
              </a:r>
              <a:endParaRPr lang="es-EC" sz="2400" b="1" kern="1200" dirty="0">
                <a:solidFill>
                  <a:srgbClr val="1F67B0"/>
                </a:solidFill>
              </a:endParaRPr>
            </a:p>
          </p:txBody>
        </p:sp>
        <p:sp>
          <p:nvSpPr>
            <p:cNvPr id="13" name="CuadroTexto 1"/>
            <p:cNvSpPr txBox="1"/>
            <p:nvPr/>
          </p:nvSpPr>
          <p:spPr>
            <a:xfrm>
              <a:off x="8198499" y="3747370"/>
              <a:ext cx="914400" cy="51027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600" b="1" i="0" u="none" strike="noStrike" kern="1200" baseline="0">
                  <a:solidFill>
                    <a:srgbClr val="4472C4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400" b="1" kern="1200" dirty="0">
                  <a:solidFill>
                    <a:srgbClr val="1F67B0"/>
                  </a:solidFill>
                </a:rPr>
                <a:t>42</a:t>
              </a:r>
              <a:endParaRPr lang="es-EC" sz="2400" b="1" kern="1200" dirty="0">
                <a:solidFill>
                  <a:srgbClr val="1F67B0"/>
                </a:solidFill>
              </a:endParaRPr>
            </a:p>
          </p:txBody>
        </p:sp>
        <p:sp>
          <p:nvSpPr>
            <p:cNvPr id="14" name="CuadroTexto 1"/>
            <p:cNvSpPr txBox="1"/>
            <p:nvPr/>
          </p:nvSpPr>
          <p:spPr>
            <a:xfrm>
              <a:off x="3314319" y="2375769"/>
              <a:ext cx="914400" cy="5102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600" b="1" i="0" u="none" strike="noStrike" kern="1200" baseline="0">
                  <a:solidFill>
                    <a:srgbClr val="4472C4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000" b="1" kern="1200" dirty="0">
                  <a:solidFill>
                    <a:srgbClr val="1F67B0"/>
                  </a:solidFill>
                </a:rPr>
                <a:t>15%</a:t>
              </a:r>
              <a:endParaRPr lang="es-EC" sz="2000" b="1" kern="1200" dirty="0">
                <a:solidFill>
                  <a:srgbClr val="1F67B0"/>
                </a:solidFill>
              </a:endParaRPr>
            </a:p>
          </p:txBody>
        </p:sp>
        <p:sp>
          <p:nvSpPr>
            <p:cNvPr id="15" name="CuadroTexto 1"/>
            <p:cNvSpPr txBox="1"/>
            <p:nvPr/>
          </p:nvSpPr>
          <p:spPr>
            <a:xfrm>
              <a:off x="8198499" y="4391037"/>
              <a:ext cx="914400" cy="5102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600" b="1" i="0" u="none" strike="noStrike" kern="1200" baseline="0">
                  <a:solidFill>
                    <a:srgbClr val="4472C4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000" b="1" kern="1200" dirty="0">
                  <a:solidFill>
                    <a:srgbClr val="1F67B0"/>
                  </a:solidFill>
                </a:rPr>
                <a:t>85%</a:t>
              </a:r>
              <a:endParaRPr lang="es-EC" sz="2000" b="1" kern="1200" dirty="0">
                <a:solidFill>
                  <a:srgbClr val="1F67B0"/>
                </a:solidFill>
              </a:endParaRP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/>
          <a:srcRect l="91249" t="21180" r="2059" b="66566"/>
          <a:stretch/>
        </p:blipFill>
        <p:spPr>
          <a:xfrm>
            <a:off x="11197389" y="0"/>
            <a:ext cx="994611" cy="8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category"/>
        </p:bldSub>
      </p:bldGraphic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882401417"/>
              </p:ext>
            </p:extLst>
          </p:nvPr>
        </p:nvGraphicFramePr>
        <p:xfrm>
          <a:off x="993570" y="594763"/>
          <a:ext cx="9976513" cy="580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27551A84-F2A6-4101-A223-D1C8270E6AFF}"/>
              </a:ext>
            </a:extLst>
          </p:cNvPr>
          <p:cNvSpPr/>
          <p:nvPr/>
        </p:nvSpPr>
        <p:spPr>
          <a:xfrm>
            <a:off x="4673806" y="2476827"/>
            <a:ext cx="2616040" cy="261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rgbClr val="1F67B0"/>
                </a:solidFill>
              </a:rPr>
              <a:t>42 casos</a:t>
            </a:r>
            <a:r>
              <a:rPr lang="es-EC" sz="2400" b="1" dirty="0">
                <a:solidFill>
                  <a:srgbClr val="1F67B0"/>
                </a:solidFill>
              </a:rPr>
              <a:t> nuevos </a:t>
            </a:r>
          </a:p>
          <a:p>
            <a:pPr algn="ctr"/>
            <a:r>
              <a:rPr lang="es-EC" dirty="0">
                <a:solidFill>
                  <a:srgbClr val="1F67B0"/>
                </a:solidFill>
              </a:rPr>
              <a:t>enero a diciembre de 2022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D75FA06-14B3-486B-9F5D-D240B02B5FF1}"/>
              </a:ext>
            </a:extLst>
          </p:cNvPr>
          <p:cNvSpPr/>
          <p:nvPr/>
        </p:nvSpPr>
        <p:spPr>
          <a:xfrm>
            <a:off x="993570" y="179265"/>
            <a:ext cx="82456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rgbClr val="1F67B0"/>
                </a:solidFill>
                <a:latin typeface="Montserrat" panose="02000505000000020004" pitchFamily="2" charset="0"/>
              </a:rPr>
              <a:t>Informes de control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91249" t="21180" r="2059" b="66566"/>
          <a:stretch/>
        </p:blipFill>
        <p:spPr>
          <a:xfrm>
            <a:off x="11197389" y="0"/>
            <a:ext cx="994611" cy="8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90894B8-219A-490E-806D-F24561A9AE6B}"/>
              </a:ext>
            </a:extLst>
          </p:cNvPr>
          <p:cNvSpPr txBox="1"/>
          <p:nvPr/>
        </p:nvSpPr>
        <p:spPr>
          <a:xfrm>
            <a:off x="926130" y="1469567"/>
            <a:ext cx="4672106" cy="1532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just"/>
            <a:r>
              <a:rPr lang="es-ES" dirty="0"/>
              <a:t>Construcción del puente en el cantón Colimes.</a:t>
            </a:r>
          </a:p>
          <a:p>
            <a:pPr algn="just"/>
            <a:r>
              <a:rPr lang="es-ES" dirty="0"/>
              <a:t>Se contrató por emergencia de forma inmotivada, prescindiéndose de los procedimientos establecidos. </a:t>
            </a:r>
            <a:endParaRPr lang="es-EC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490DD5-A6BA-4E44-A27A-D095F7DB9147}"/>
              </a:ext>
            </a:extLst>
          </p:cNvPr>
          <p:cNvSpPr txBox="1"/>
          <p:nvPr/>
        </p:nvSpPr>
        <p:spPr>
          <a:xfrm>
            <a:off x="926130" y="622492"/>
            <a:ext cx="4672107" cy="847075"/>
          </a:xfrm>
          <a:prstGeom prst="rect">
            <a:avLst/>
          </a:prstGeom>
          <a:solidFill>
            <a:srgbClr val="FDC20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s-EC" b="1" dirty="0"/>
              <a:t>GAD PROVINCIAL DEL GUAYAS</a:t>
            </a:r>
            <a:endParaRPr lang="es-EC" sz="1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73DB3B-1096-4A35-B434-EB940CFAEC50}"/>
              </a:ext>
            </a:extLst>
          </p:cNvPr>
          <p:cNvSpPr txBox="1"/>
          <p:nvPr/>
        </p:nvSpPr>
        <p:spPr>
          <a:xfrm>
            <a:off x="926131" y="4457076"/>
            <a:ext cx="4672105" cy="18542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just"/>
            <a:r>
              <a:rPr lang="es-ES" dirty="0"/>
              <a:t>Construcción y Operación del Centro de Servicio Público de Matriculación y Revisión Técnica vehicular de La Libertad.</a:t>
            </a:r>
          </a:p>
          <a:p>
            <a:pPr algn="just"/>
            <a:r>
              <a:rPr lang="es-ES" dirty="0"/>
              <a:t>Garantías extemporáneas e inferiores a lo exigido por la Ley. 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836B49-2521-477F-9840-D6B21CD21973}"/>
              </a:ext>
            </a:extLst>
          </p:cNvPr>
          <p:cNvSpPr txBox="1"/>
          <p:nvPr/>
        </p:nvSpPr>
        <p:spPr>
          <a:xfrm>
            <a:off x="926131" y="3231177"/>
            <a:ext cx="4672105" cy="1225900"/>
          </a:xfrm>
          <a:prstGeom prst="rect">
            <a:avLst/>
          </a:prstGeom>
          <a:solidFill>
            <a:srgbClr val="FDC20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s-ES" sz="1600" b="1" dirty="0"/>
              <a:t>GAD MUNICIPAL LA LIBERTAD / EMPRESA PÚBLICA MUNICIPAL TÉCNICA Y DE CONTROL DE TRÁNSITO DEL CANTÓN LA LIBERTAD “LALITRAN-EP”.</a:t>
            </a:r>
            <a:endParaRPr lang="es-EC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0894B8-219A-490E-806D-F24561A9AE6B}"/>
              </a:ext>
            </a:extLst>
          </p:cNvPr>
          <p:cNvSpPr txBox="1"/>
          <p:nvPr/>
        </p:nvSpPr>
        <p:spPr>
          <a:xfrm>
            <a:off x="6355925" y="1469567"/>
            <a:ext cx="4672106" cy="16910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just"/>
            <a:r>
              <a:rPr lang="es-EC" dirty="0"/>
              <a:t>Construcción Nueva Línea de Conducción de Agua Potable.</a:t>
            </a:r>
          </a:p>
          <a:p>
            <a:pPr algn="just"/>
            <a:r>
              <a:rPr lang="es-EC" dirty="0"/>
              <a:t>Adjudicatario no cumplió parámetros exigidos en pliegos; se prescindió de procedimientos en su contratación.</a:t>
            </a:r>
            <a:endParaRPr lang="es-EC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490DD5-A6BA-4E44-A27A-D095F7DB9147}"/>
              </a:ext>
            </a:extLst>
          </p:cNvPr>
          <p:cNvSpPr txBox="1"/>
          <p:nvPr/>
        </p:nvSpPr>
        <p:spPr>
          <a:xfrm>
            <a:off x="6355924" y="622492"/>
            <a:ext cx="4672107" cy="847075"/>
          </a:xfrm>
          <a:prstGeom prst="rect">
            <a:avLst/>
          </a:prstGeom>
          <a:solidFill>
            <a:srgbClr val="FDC20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s-EC" b="1" dirty="0"/>
              <a:t>MANCOMUNIDAD LA ESPERANZA (MACHALA, PASAJE, EL GUABO - EL ORO</a:t>
            </a:r>
            <a:endParaRPr lang="es-EC" sz="1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490DD5-A6BA-4E44-A27A-D095F7DB9147}"/>
              </a:ext>
            </a:extLst>
          </p:cNvPr>
          <p:cNvSpPr txBox="1"/>
          <p:nvPr/>
        </p:nvSpPr>
        <p:spPr>
          <a:xfrm>
            <a:off x="6355924" y="3231177"/>
            <a:ext cx="4672107" cy="1225898"/>
          </a:xfrm>
          <a:prstGeom prst="rect">
            <a:avLst/>
          </a:prstGeom>
          <a:solidFill>
            <a:srgbClr val="FDC20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s-ES" b="1" dirty="0"/>
              <a:t>CORPORACIÓN ELÉCTRICA DEL ECUADOR CELEC EP – TERMOGAS MACHALA </a:t>
            </a:r>
            <a:endParaRPr lang="es-EC" sz="1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0894B8-219A-490E-806D-F24561A9AE6B}"/>
              </a:ext>
            </a:extLst>
          </p:cNvPr>
          <p:cNvSpPr txBox="1"/>
          <p:nvPr/>
        </p:nvSpPr>
        <p:spPr>
          <a:xfrm>
            <a:off x="6355924" y="4457075"/>
            <a:ext cx="4672106" cy="18542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just"/>
            <a:r>
              <a:rPr lang="es-ES" dirty="0"/>
              <a:t>Adquisición de partes de Ruta de Gases Calientes de las Unidades MS6001FA.</a:t>
            </a:r>
          </a:p>
          <a:p>
            <a:pPr algn="just"/>
            <a:r>
              <a:rPr lang="es-EC" dirty="0"/>
              <a:t>Oferta del adjudicatario fue calificada sin fundamento, ya que no cumplió parámetros exigidos en Pliegos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D75FA06-14B3-486B-9F5D-D240B02B5FF1}"/>
              </a:ext>
            </a:extLst>
          </p:cNvPr>
          <p:cNvSpPr/>
          <p:nvPr/>
        </p:nvSpPr>
        <p:spPr>
          <a:xfrm>
            <a:off x="993570" y="179265"/>
            <a:ext cx="82456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rgbClr val="1F67B0"/>
                </a:solidFill>
              </a:rPr>
              <a:t>Casos destacados - 2022</a:t>
            </a:r>
          </a:p>
        </p:txBody>
      </p:sp>
    </p:spTree>
    <p:extLst>
      <p:ext uri="{BB962C8B-B14F-4D97-AF65-F5344CB8AC3E}">
        <p14:creationId xmlns:p14="http://schemas.microsoft.com/office/powerpoint/2010/main" val="11467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asangucho\Desktop\Power Point\Consultor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50" y="920037"/>
            <a:ext cx="3427703" cy="342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688763" y="6356350"/>
            <a:ext cx="503237" cy="365125"/>
          </a:xfrm>
        </p:spPr>
        <p:txBody>
          <a:bodyPr/>
          <a:lstStyle/>
          <a:p>
            <a:fld id="{2208E91A-DAFD-4AF0-9AC2-C8BC7DC50E29}" type="slidenum">
              <a:rPr lang="es-EC" smtClean="0"/>
              <a:pPr/>
              <a:t>17</a:t>
            </a:fld>
            <a:endParaRPr lang="es-EC" dirty="0"/>
          </a:p>
        </p:txBody>
      </p:sp>
      <p:sp>
        <p:nvSpPr>
          <p:cNvPr id="7" name="7 CuadroTexto"/>
          <p:cNvSpPr txBox="1"/>
          <p:nvPr/>
        </p:nvSpPr>
        <p:spPr>
          <a:xfrm>
            <a:off x="4275785" y="3824520"/>
            <a:ext cx="64523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4400" b="1">
                <a:solidFill>
                  <a:schemeClr val="bg1"/>
                </a:solidFill>
                <a:ea typeface="Microsoft YaHei" panose="020B0503020204020204" pitchFamily="34" charset="-122"/>
              </a:defRPr>
            </a:lvl1pPr>
          </a:lstStyle>
          <a:p>
            <a:r>
              <a:rPr lang="es-EC" dirty="0"/>
              <a:t>Consultoría y Asesoramiento Legal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438775" cy="70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75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E91A-DAFD-4AF0-9AC2-C8BC7DC50E29}" type="slidenum">
              <a:rPr lang="es-EC" smtClean="0"/>
              <a:pPr/>
              <a:t>18</a:t>
            </a:fld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903418" y="175817"/>
            <a:ext cx="82456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100" b="1" dirty="0">
                <a:solidFill>
                  <a:srgbClr val="1F67B0"/>
                </a:solidFill>
                <a:latin typeface="Montserrat" panose="02000505000000020004" pitchFamily="2" charset="0"/>
              </a:rPr>
              <a:t>Consultas atendidas 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359857944"/>
              </p:ext>
            </p:extLst>
          </p:nvPr>
        </p:nvGraphicFramePr>
        <p:xfrm>
          <a:off x="586854" y="1698588"/>
          <a:ext cx="10944111" cy="470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9DF7EAB-82AD-46BC-8E25-25E54BB91FAC}"/>
              </a:ext>
            </a:extLst>
          </p:cNvPr>
          <p:cNvSpPr txBox="1"/>
          <p:nvPr/>
        </p:nvSpPr>
        <p:spPr>
          <a:xfrm>
            <a:off x="8205364" y="2512113"/>
            <a:ext cx="2784608" cy="720000"/>
          </a:xfrm>
          <a:prstGeom prst="rect">
            <a:avLst/>
          </a:prstGeom>
          <a:solidFill>
            <a:srgbClr val="1F67B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sz="2400" dirty="0"/>
              <a:t>36</a:t>
            </a:r>
          </a:p>
          <a:p>
            <a:r>
              <a:rPr lang="es-EC" sz="1600" dirty="0"/>
              <a:t>consultas atendidas en 2022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91249" t="21180" r="2059" b="66566"/>
          <a:stretch/>
        </p:blipFill>
        <p:spPr>
          <a:xfrm>
            <a:off x="11197389" y="0"/>
            <a:ext cx="994611" cy="8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438775" cy="7092163"/>
          </a:xfrm>
          <a:prstGeom prst="rect">
            <a:avLst/>
          </a:prstGeom>
        </p:spPr>
      </p:pic>
      <p:sp>
        <p:nvSpPr>
          <p:cNvPr id="4" name="7 CuadroTexto"/>
          <p:cNvSpPr txBox="1"/>
          <p:nvPr/>
        </p:nvSpPr>
        <p:spPr>
          <a:xfrm>
            <a:off x="3490175" y="3824520"/>
            <a:ext cx="8525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4400" b="1">
                <a:solidFill>
                  <a:schemeClr val="bg1"/>
                </a:solidFill>
                <a:ea typeface="Microsoft YaHei" panose="020B0503020204020204" pitchFamily="34" charset="-122"/>
              </a:defRPr>
            </a:lvl1pPr>
          </a:lstStyle>
          <a:p>
            <a:r>
              <a:rPr lang="es-ES" sz="3600" dirty="0"/>
              <a:t>Procesos de apoyo</a:t>
            </a:r>
          </a:p>
          <a:p>
            <a:endParaRPr lang="es-ES" sz="3600" dirty="0"/>
          </a:p>
        </p:txBody>
      </p:sp>
      <p:pic>
        <p:nvPicPr>
          <p:cNvPr id="5" name="Picture 9" descr="C:\Users\asangucho\Desktop\Power Point\DDH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71" y="945928"/>
            <a:ext cx="3401812" cy="34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hlinkClick r:id="rId4" action="ppaction://hlinksldjump"/>
            <a:extLst>
              <a:ext uri="{FF2B5EF4-FFF2-40B4-BE49-F238E27FC236}">
                <a16:creationId xmlns:a16="http://schemas.microsoft.com/office/drawing/2014/main" id="{158676CA-BA27-B467-61D4-B78A9DC594FA}"/>
              </a:ext>
            </a:extLst>
          </p:cNvPr>
          <p:cNvSpPr/>
          <p:nvPr/>
        </p:nvSpPr>
        <p:spPr>
          <a:xfrm>
            <a:off x="3945804" y="4815297"/>
            <a:ext cx="2531195" cy="887223"/>
          </a:xfrm>
          <a:prstGeom prst="rect">
            <a:avLst/>
          </a:prstGeom>
          <a:solidFill>
            <a:srgbClr val="1F67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Avenir Heavy" panose="020B0703020203020204" pitchFamily="34" charset="0"/>
              </a:rPr>
              <a:t>Coordinación Institucional</a:t>
            </a:r>
          </a:p>
        </p:txBody>
      </p:sp>
      <p:sp>
        <p:nvSpPr>
          <p:cNvPr id="6" name="Rectángulo 5">
            <a:hlinkClick r:id="rId4" action="ppaction://hlinksldjump"/>
            <a:extLst>
              <a:ext uri="{FF2B5EF4-FFF2-40B4-BE49-F238E27FC236}">
                <a16:creationId xmlns:a16="http://schemas.microsoft.com/office/drawing/2014/main" id="{E28FE6DA-EEBA-35AA-D918-417B46B55475}"/>
              </a:ext>
            </a:extLst>
          </p:cNvPr>
          <p:cNvSpPr/>
          <p:nvPr/>
        </p:nvSpPr>
        <p:spPr>
          <a:xfrm>
            <a:off x="9384579" y="4815296"/>
            <a:ext cx="2531195" cy="887223"/>
          </a:xfrm>
          <a:prstGeom prst="rect">
            <a:avLst/>
          </a:prstGeom>
          <a:solidFill>
            <a:srgbClr val="1F67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venir Heavy" panose="020B0703020203020204" pitchFamily="34" charset="0"/>
              </a:rPr>
              <a:t>Secretaría Regional</a:t>
            </a:r>
          </a:p>
        </p:txBody>
      </p:sp>
      <p:sp>
        <p:nvSpPr>
          <p:cNvPr id="7" name="Rectángulo 6">
            <a:hlinkClick r:id="rId4" action="ppaction://hlinksldjump"/>
            <a:extLst>
              <a:ext uri="{FF2B5EF4-FFF2-40B4-BE49-F238E27FC236}">
                <a16:creationId xmlns:a16="http://schemas.microsoft.com/office/drawing/2014/main" id="{E1BDB632-5513-DD98-5F2D-4F1AA36755D2}"/>
              </a:ext>
            </a:extLst>
          </p:cNvPr>
          <p:cNvSpPr/>
          <p:nvPr/>
        </p:nvSpPr>
        <p:spPr>
          <a:xfrm>
            <a:off x="6672878" y="4815298"/>
            <a:ext cx="2531195" cy="887223"/>
          </a:xfrm>
          <a:prstGeom prst="rect">
            <a:avLst/>
          </a:prstGeom>
          <a:solidFill>
            <a:srgbClr val="1F67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Avenir Heavy" panose="020B0703020203020204" pitchFamily="34" charset="0"/>
              </a:rPr>
              <a:t>Financiera, Administrativa y de Administración del Talento Humano </a:t>
            </a:r>
          </a:p>
        </p:txBody>
      </p:sp>
    </p:spTree>
    <p:extLst>
      <p:ext uri="{BB962C8B-B14F-4D97-AF65-F5344CB8AC3E}">
        <p14:creationId xmlns:p14="http://schemas.microsoft.com/office/powerpoint/2010/main" val="27491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11">
            <a:extLst>
              <a:ext uri="{FF2B5EF4-FFF2-40B4-BE49-F238E27FC236}">
                <a16:creationId xmlns:a16="http://schemas.microsoft.com/office/drawing/2014/main" id="{16FEDAD3-B20D-B6A0-9C57-167C06FC24CF}"/>
              </a:ext>
            </a:extLst>
          </p:cNvPr>
          <p:cNvSpPr txBox="1">
            <a:spLocks/>
          </p:cNvSpPr>
          <p:nvPr/>
        </p:nvSpPr>
        <p:spPr>
          <a:xfrm>
            <a:off x="449241" y="3045619"/>
            <a:ext cx="11142684" cy="766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4200" dirty="0">
                <a:solidFill>
                  <a:schemeClr val="bg1"/>
                </a:solidFill>
                <a:latin typeface="Montserrat" panose="02000505000000020004" pitchFamily="2" charset="0"/>
              </a:rPr>
              <a:t>Rendición de Cuentas 2022</a:t>
            </a:r>
          </a:p>
          <a:p>
            <a:pPr marL="0" indent="0">
              <a:buNone/>
            </a:pPr>
            <a:r>
              <a:rPr lang="es-EC" sz="4200" spc="300" dirty="0">
                <a:solidFill>
                  <a:srgbClr val="FDC20B"/>
                </a:solidFill>
                <a:latin typeface="Montserrat" panose="02000505000000020004" pitchFamily="2" charset="0"/>
              </a:rPr>
              <a:t>DIRECCIÓN REGIONAL 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CDFE67C-C028-9E55-4082-0D912B514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25" y="589216"/>
            <a:ext cx="2648144" cy="1730121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B7E1B3F-E2C7-E320-A884-45E5B0ADE1D1}"/>
              </a:ext>
            </a:extLst>
          </p:cNvPr>
          <p:cNvSpPr/>
          <p:nvPr/>
        </p:nvSpPr>
        <p:spPr>
          <a:xfrm>
            <a:off x="582586" y="5557069"/>
            <a:ext cx="437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/>
                </a:solidFill>
                <a:latin typeface="+mj-lt"/>
              </a:rPr>
              <a:t>Guayaquil, 2 de mayo de 2023</a:t>
            </a:r>
          </a:p>
          <a:p>
            <a:r>
              <a:rPr lang="es-EC" dirty="0">
                <a:solidFill>
                  <a:schemeClr val="bg1"/>
                </a:solidFill>
                <a:latin typeface="+mj-lt"/>
              </a:rPr>
              <a:t>Oficinas PGE</a:t>
            </a:r>
          </a:p>
        </p:txBody>
      </p:sp>
    </p:spTree>
    <p:extLst>
      <p:ext uri="{BB962C8B-B14F-4D97-AF65-F5344CB8AC3E}">
        <p14:creationId xmlns:p14="http://schemas.microsoft.com/office/powerpoint/2010/main" val="410819321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6E77601-E9D6-413D-A24B-D87CC454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E91A-DAFD-4AF0-9AC2-C8BC7DC50E29}" type="slidenum">
              <a:rPr lang="es-EC" smtClean="0"/>
              <a:pPr/>
              <a:t>20</a:t>
            </a:fld>
            <a:endParaRPr lang="es-EC" dirty="0"/>
          </a:p>
        </p:txBody>
      </p:sp>
      <p:sp>
        <p:nvSpPr>
          <p:cNvPr id="3" name="TextBox 2"/>
          <p:cNvSpPr txBox="1"/>
          <p:nvPr/>
        </p:nvSpPr>
        <p:spPr>
          <a:xfrm>
            <a:off x="990929" y="188467"/>
            <a:ext cx="36599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100" b="1" dirty="0">
                <a:solidFill>
                  <a:srgbClr val="1F67B0"/>
                </a:solidFill>
                <a:latin typeface="Montserrat" panose="02000505000000020004" pitchFamily="2" charset="0"/>
              </a:rPr>
              <a:t>Ejecución presupuestaria</a:t>
            </a:r>
          </a:p>
          <a:p>
            <a:pPr algn="ctr"/>
            <a:r>
              <a:rPr lang="es-EC" sz="2100" b="1" dirty="0">
                <a:solidFill>
                  <a:srgbClr val="1F67B0"/>
                </a:solidFill>
                <a:latin typeface="Montserrat" panose="02000505000000020004" pitchFamily="2" charset="0"/>
              </a:rPr>
              <a:t> 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497538033"/>
              </p:ext>
            </p:extLst>
          </p:nvPr>
        </p:nvGraphicFramePr>
        <p:xfrm>
          <a:off x="3320497" y="870953"/>
          <a:ext cx="6531151" cy="592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00072" y="2921000"/>
            <a:ext cx="2585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 algn="ctr">
              <a:defRPr sz="2000" b="1">
                <a:solidFill>
                  <a:srgbClr val="1F67B0"/>
                </a:solidFill>
              </a:defRPr>
            </a:lvl1pPr>
          </a:lstStyle>
          <a:p>
            <a:r>
              <a:rPr lang="en-US" sz="2400" dirty="0"/>
              <a:t>Presupuesto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ejecutado</a:t>
            </a:r>
            <a:r>
              <a:rPr lang="en-US" sz="2400" dirty="0"/>
              <a:t> </a:t>
            </a:r>
          </a:p>
          <a:p>
            <a:r>
              <a:rPr lang="es-EC" sz="2400" dirty="0"/>
              <a:t>USD  2´291,984.52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91249" t="21180" r="2059" b="66566"/>
          <a:stretch/>
        </p:blipFill>
        <p:spPr>
          <a:xfrm>
            <a:off x="11197389" y="0"/>
            <a:ext cx="994611" cy="896353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11200849-9189-CAE7-B61D-FFDE06977360}"/>
              </a:ext>
            </a:extLst>
          </p:cNvPr>
          <p:cNvSpPr txBox="1"/>
          <p:nvPr/>
        </p:nvSpPr>
        <p:spPr>
          <a:xfrm>
            <a:off x="8520951" y="3328091"/>
            <a:ext cx="240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000" b="1">
                <a:solidFill>
                  <a:srgbClr val="1F67B0"/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FDC20B"/>
                </a:solidFill>
              </a:rPr>
              <a:t>Presupuesto </a:t>
            </a:r>
          </a:p>
          <a:p>
            <a:pPr algn="ctr"/>
            <a:r>
              <a:rPr lang="en-US" dirty="0">
                <a:solidFill>
                  <a:srgbClr val="FDC20B"/>
                </a:solidFill>
              </a:rPr>
              <a:t>no ejecutado </a:t>
            </a:r>
          </a:p>
          <a:p>
            <a:pPr algn="ctr"/>
            <a:r>
              <a:rPr lang="en-US" dirty="0">
                <a:solidFill>
                  <a:srgbClr val="FDC20B"/>
                </a:solidFill>
              </a:rPr>
              <a:t>0.82%</a:t>
            </a:r>
            <a:endParaRPr lang="es-EC" dirty="0">
              <a:solidFill>
                <a:srgbClr val="FDC20B"/>
              </a:solidFill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4725D15D-1D9F-F5C2-D365-CCBA8EF62055}"/>
              </a:ext>
            </a:extLst>
          </p:cNvPr>
          <p:cNvSpPr txBox="1"/>
          <p:nvPr/>
        </p:nvSpPr>
        <p:spPr>
          <a:xfrm>
            <a:off x="1974756" y="3105666"/>
            <a:ext cx="1779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000" b="1">
                <a:solidFill>
                  <a:srgbClr val="1F67B0"/>
                </a:solidFill>
              </a:defRPr>
            </a:lvl1pPr>
          </a:lstStyle>
          <a:p>
            <a:pPr algn="ctr"/>
            <a:r>
              <a:rPr lang="es-EC" dirty="0"/>
              <a:t>Ejecución</a:t>
            </a:r>
            <a:r>
              <a:rPr lang="en-US" dirty="0"/>
              <a:t> </a:t>
            </a:r>
          </a:p>
          <a:p>
            <a:pPr algn="ctr"/>
            <a:r>
              <a:rPr lang="es-EC" dirty="0"/>
              <a:t>presupuestaria</a:t>
            </a:r>
          </a:p>
          <a:p>
            <a:pPr algn="ctr"/>
            <a:r>
              <a:rPr lang="en-US" dirty="0"/>
              <a:t>99.18%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97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E91A-DAFD-4AF0-9AC2-C8BC7DC50E29}" type="slidenum">
              <a:rPr lang="es-EC" smtClean="0"/>
              <a:pPr/>
              <a:t>21</a:t>
            </a:fld>
            <a:endParaRPr lang="es-EC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92957172"/>
              </p:ext>
            </p:extLst>
          </p:nvPr>
        </p:nvGraphicFramePr>
        <p:xfrm>
          <a:off x="0" y="1337481"/>
          <a:ext cx="12129247" cy="518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1333" y="188467"/>
            <a:ext cx="3817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100" b="1" dirty="0">
                <a:solidFill>
                  <a:srgbClr val="1F67B0"/>
                </a:solidFill>
                <a:latin typeface="Montserrat" panose="02000505000000020004" pitchFamily="2" charset="0"/>
              </a:rPr>
              <a:t>Documentación y trámites</a:t>
            </a:r>
          </a:p>
          <a:p>
            <a:pPr algn="ctr"/>
            <a:endParaRPr lang="es-EC" sz="2100" b="1" dirty="0">
              <a:solidFill>
                <a:srgbClr val="1F67B0"/>
              </a:solidFill>
              <a:latin typeface="Montserrat" panose="02000505000000020004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51926" y="4929962"/>
            <a:ext cx="585461" cy="8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91249" t="21180" r="2059" b="66566"/>
          <a:stretch/>
        </p:blipFill>
        <p:spPr>
          <a:xfrm>
            <a:off x="11197389" y="0"/>
            <a:ext cx="994611" cy="8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chteck 9">
            <a:extLst>
              <a:ext uri="{FF2B5EF4-FFF2-40B4-BE49-F238E27FC236}">
                <a16:creationId xmlns:a16="http://schemas.microsoft.com/office/drawing/2014/main" id="{E7A6F677-4DC9-BBDB-2E3F-7FA320CB47ED}"/>
              </a:ext>
            </a:extLst>
          </p:cNvPr>
          <p:cNvSpPr/>
          <p:nvPr/>
        </p:nvSpPr>
        <p:spPr bwMode="gray">
          <a:xfrm>
            <a:off x="6223000" y="4067726"/>
            <a:ext cx="5978525" cy="1200329"/>
          </a:xfrm>
          <a:prstGeom prst="rect">
            <a:avLst/>
          </a:prstGeom>
          <a:solidFill>
            <a:srgbClr val="000000">
              <a:alpha val="57000"/>
            </a:srgbClr>
          </a:solidFill>
        </p:spPr>
        <p:txBody>
          <a:bodyPr wrap="square" lIns="537786" tIns="0" rIns="68333" bIns="134447" anchor="ctr" anchorCtr="0">
            <a:noAutofit/>
          </a:bodyPr>
          <a:lstStyle/>
          <a:p>
            <a:pPr marL="0" marR="0" lvl="0" indent="0" algn="l" defTabSz="682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398627" y="4067726"/>
            <a:ext cx="579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Presentación de Anteproyecto de Ley Orgánica PGE ante autoridades locales</a:t>
            </a:r>
          </a:p>
          <a:p>
            <a:r>
              <a:rPr lang="es-ES" sz="2400" dirty="0">
                <a:solidFill>
                  <a:schemeClr val="bg1"/>
                </a:solidFill>
              </a:rPr>
              <a:t>Octubre 2022</a:t>
            </a:r>
            <a:endParaRPr lang="es-EC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6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64" y="1167341"/>
            <a:ext cx="5458361" cy="409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770710" y="313508"/>
            <a:ext cx="427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</a:rPr>
              <a:t>Salud ocupacional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40594" y="5489144"/>
            <a:ext cx="10740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CAMPAÑA AUDIVISUAL Y DE VACUNACIÓN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</a:rPr>
              <a:t>2022  </a:t>
            </a:r>
            <a:endParaRPr lang="es-EC" sz="2000" b="1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5455" t="17787" r="2856"/>
          <a:stretch/>
        </p:blipFill>
        <p:spPr>
          <a:xfrm>
            <a:off x="6210988" y="1167340"/>
            <a:ext cx="5653982" cy="409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1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11411" y="4945805"/>
            <a:ext cx="1097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TALLERES PROFIP A FUNCIONARIOS DE LA DIRECCIÓN REGIONAL 1 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</a:rPr>
              <a:t>Octubre 2022.  </a:t>
            </a:r>
            <a:endParaRPr lang="es-EC" sz="20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1" y="882507"/>
            <a:ext cx="5643060" cy="38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10" y="882507"/>
            <a:ext cx="5149027" cy="38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3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cuador, bandera, contra, ciudad, borrosa, plano de fondo, sunrise,  contraluz | Foto Premium">
            <a:extLst>
              <a:ext uri="{FF2B5EF4-FFF2-40B4-BE49-F238E27FC236}">
                <a16:creationId xmlns:a16="http://schemas.microsoft.com/office/drawing/2014/main" id="{BBEC349B-0C5C-49A3-8A17-FB21D51E4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t="217" b="1875"/>
          <a:stretch/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9"/>
          <p:cNvSpPr/>
          <p:nvPr/>
        </p:nvSpPr>
        <p:spPr bwMode="gray">
          <a:xfrm>
            <a:off x="-3860" y="-1"/>
            <a:ext cx="12192001" cy="6858000"/>
          </a:xfrm>
          <a:prstGeom prst="rect">
            <a:avLst/>
          </a:prstGeom>
          <a:solidFill>
            <a:srgbClr val="000000">
              <a:alpha val="57000"/>
            </a:srgbClr>
          </a:solidFill>
        </p:spPr>
        <p:txBody>
          <a:bodyPr wrap="square" lIns="537786" tIns="0" rIns="68333" bIns="134447" anchor="ctr" anchorCtr="0">
            <a:noAutofit/>
          </a:bodyPr>
          <a:lstStyle/>
          <a:p>
            <a:pPr marL="0" marR="0" lvl="0" indent="0" algn="l" defTabSz="682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3B0AB-64BB-4E48-89CB-C2B2B2CEB7F8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8" y="2338423"/>
            <a:ext cx="3338502" cy="218115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02AA576-F1E0-4CF3-AD36-0BBE9A3248C5}"/>
              </a:ext>
            </a:extLst>
          </p:cNvPr>
          <p:cNvSpPr txBox="1"/>
          <p:nvPr/>
        </p:nvSpPr>
        <p:spPr>
          <a:xfrm>
            <a:off x="4537827" y="2458261"/>
            <a:ext cx="7516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>
                <a:solidFill>
                  <a:schemeClr val="bg1"/>
                </a:solidFill>
                <a:latin typeface="Sansation" panose="02000000000000000000" pitchFamily="2" charset="0"/>
              </a:rPr>
              <a:t>Defendemos al </a:t>
            </a:r>
            <a:r>
              <a:rPr lang="es-EC" sz="4400" b="1" dirty="0">
                <a:solidFill>
                  <a:schemeClr val="bg1"/>
                </a:solidFill>
                <a:latin typeface="Sansation" panose="02000000000000000000" pitchFamily="2" charset="0"/>
              </a:rPr>
              <a:t>Estado</a:t>
            </a:r>
            <a:r>
              <a:rPr lang="es-EC" sz="4400" dirty="0">
                <a:solidFill>
                  <a:schemeClr val="bg1"/>
                </a:solidFill>
                <a:latin typeface="Sansation" panose="02000000000000000000" pitchFamily="2" charset="0"/>
              </a:rPr>
              <a:t> para proteger </a:t>
            </a:r>
            <a:r>
              <a:rPr lang="es-EC" sz="4400" b="1" dirty="0">
                <a:solidFill>
                  <a:schemeClr val="bg1"/>
                </a:solidFill>
                <a:latin typeface="Sansation" panose="02000000000000000000" pitchFamily="2" charset="0"/>
              </a:rPr>
              <a:t>tus derechos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E5FE2BCA-D1B9-5E5E-2B21-DEEC38DE689E}"/>
                  </a:ext>
                </a:extLst>
              </p14:cNvPr>
              <p14:cNvContentPartPr/>
              <p14:nvPr/>
            </p14:nvContentPartPr>
            <p14:xfrm>
              <a:off x="5664240" y="4826160"/>
              <a:ext cx="36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E5FE2BCA-D1B9-5E5E-2B21-DEEC38DE68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4880" y="48168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93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FB9F1F2-66EE-A5BB-4EB7-8298C4D743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8E91A-DAFD-4AF0-9AC2-C8BC7DC50E29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7EEFE44-76DB-B39B-D82B-C2FE4D9ACF5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178" y="2574742"/>
            <a:ext cx="1986078" cy="1154838"/>
          </a:xfrm>
          <a:prstGeom prst="rect">
            <a:avLst/>
          </a:prstGeom>
          <a:noFill/>
          <a:ln>
            <a:solidFill>
              <a:schemeClr val="bg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2000" rIns="36000" bIns="7200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Constitución de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la República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del Ecuador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Artículos 235, 237 y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134 numeral 4 </a:t>
            </a:r>
          </a:p>
        </p:txBody>
      </p:sp>
      <p:sp>
        <p:nvSpPr>
          <p:cNvPr id="9" name="41 Rectángulo">
            <a:extLst>
              <a:ext uri="{FF2B5EF4-FFF2-40B4-BE49-F238E27FC236}">
                <a16:creationId xmlns:a16="http://schemas.microsoft.com/office/drawing/2014/main" id="{9918EA21-B6E8-2338-CFB3-0516B6FAFBD2}"/>
              </a:ext>
            </a:extLst>
          </p:cNvPr>
          <p:cNvSpPr/>
          <p:nvPr/>
        </p:nvSpPr>
        <p:spPr>
          <a:xfrm>
            <a:off x="4955325" y="4055000"/>
            <a:ext cx="3426369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rIns="108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Iniciativa legislativa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32213C6-F479-B497-2C4D-1B89AD486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31" y="2691781"/>
            <a:ext cx="1409330" cy="920762"/>
          </a:xfrm>
          <a:prstGeom prst="rect">
            <a:avLst/>
          </a:prstGeom>
        </p:spPr>
      </p:pic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4053B9C7-F44A-2914-B7C5-57C0F2F6F556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049261" y="1997324"/>
            <a:ext cx="906064" cy="1154838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58DBC54B-C700-4A47-7EE8-4AC8F9236E3B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049261" y="2767216"/>
            <a:ext cx="906064" cy="384946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4144E977-594A-6FA5-A405-451A5BE3D78D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049261" y="3152162"/>
            <a:ext cx="890631" cy="384946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3515D4C1-77C1-C699-9B70-B6FC6C3A7515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4049261" y="3152162"/>
            <a:ext cx="906064" cy="1154838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CE94160F-B26F-E191-4D1B-AA4A3A5F65BE}"/>
              </a:ext>
            </a:extLst>
          </p:cNvPr>
          <p:cNvCxnSpPr>
            <a:cxnSpLocks/>
            <a:stCxn id="19" idx="1"/>
            <a:endCxn id="30" idx="3"/>
          </p:cNvCxnSpPr>
          <p:nvPr/>
        </p:nvCxnSpPr>
        <p:spPr>
          <a:xfrm rot="10800000">
            <a:off x="8381695" y="2012601"/>
            <a:ext cx="994389" cy="1139562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D7DA9DB9-D846-CF0A-D9B5-C6CF40420176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>
            <a:off x="8381703" y="2767223"/>
            <a:ext cx="994381" cy="384941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9F36AFC9-646E-1CDC-A4F1-8A0DF1EB0040}"/>
              </a:ext>
            </a:extLst>
          </p:cNvPr>
          <p:cNvCxnSpPr>
            <a:cxnSpLocks/>
            <a:stCxn id="19" idx="1"/>
            <a:endCxn id="9" idx="3"/>
          </p:cNvCxnSpPr>
          <p:nvPr/>
        </p:nvCxnSpPr>
        <p:spPr>
          <a:xfrm rot="10800000" flipV="1">
            <a:off x="8381695" y="3152162"/>
            <a:ext cx="994389" cy="1154837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DCEA434-D6F5-CF55-67D2-F5A71DB1C982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 flipV="1">
            <a:off x="8366261" y="3152162"/>
            <a:ext cx="1009822" cy="384939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F8DA02E-57CF-4B64-0656-A2561FDC4170}"/>
              </a:ext>
            </a:extLst>
          </p:cNvPr>
          <p:cNvSpPr txBox="1"/>
          <p:nvPr/>
        </p:nvSpPr>
        <p:spPr>
          <a:xfrm>
            <a:off x="9376083" y="2736664"/>
            <a:ext cx="2734637" cy="830997"/>
          </a:xfrm>
          <a:prstGeom prst="rect">
            <a:avLst/>
          </a:prstGeom>
          <a:solidFill>
            <a:srgbClr val="FFC20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rIns="3600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15 de noviembre de 2022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JUAN CARLOS LARREA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Procurador General del Estado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B5D93A05-A86A-3D8B-88E9-1E33B0885963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2205256" y="3152161"/>
            <a:ext cx="434675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número de diapositiva 1">
            <a:extLst>
              <a:ext uri="{FF2B5EF4-FFF2-40B4-BE49-F238E27FC236}">
                <a16:creationId xmlns:a16="http://schemas.microsoft.com/office/drawing/2014/main" id="{A4B708DA-1A92-0E37-C9DA-4D9E05D0B9A3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3B0AB-64BB-4E48-89CB-C2B2B2CEB7F8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2D39C02-5476-61EB-758D-48ACF2059316}"/>
              </a:ext>
            </a:extLst>
          </p:cNvPr>
          <p:cNvSpPr txBox="1"/>
          <p:nvPr/>
        </p:nvSpPr>
        <p:spPr>
          <a:xfrm>
            <a:off x="291403" y="211363"/>
            <a:ext cx="61063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/>
                <a:ea typeface="+mn-ea"/>
                <a:cs typeface="+mn-cs"/>
              </a:rPr>
              <a:t>Misión constitucional</a:t>
            </a:r>
          </a:p>
        </p:txBody>
      </p:sp>
      <p:sp>
        <p:nvSpPr>
          <p:cNvPr id="29" name="36 Rectángulo">
            <a:extLst>
              <a:ext uri="{FF2B5EF4-FFF2-40B4-BE49-F238E27FC236}">
                <a16:creationId xmlns:a16="http://schemas.microsoft.com/office/drawing/2014/main" id="{F824E3F9-61B3-EC10-B8F6-BB47F7DA09FF}"/>
              </a:ext>
            </a:extLst>
          </p:cNvPr>
          <p:cNvSpPr/>
          <p:nvPr/>
        </p:nvSpPr>
        <p:spPr>
          <a:xfrm>
            <a:off x="4920188" y="3279558"/>
            <a:ext cx="3426369" cy="50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rIns="108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Representación judicial y patrocinio del Estado.</a:t>
            </a:r>
          </a:p>
        </p:txBody>
      </p:sp>
      <p:sp>
        <p:nvSpPr>
          <p:cNvPr id="30" name="39 Rectángulo">
            <a:extLst>
              <a:ext uri="{FF2B5EF4-FFF2-40B4-BE49-F238E27FC236}">
                <a16:creationId xmlns:a16="http://schemas.microsoft.com/office/drawing/2014/main" id="{CEC4A28F-23F7-7561-7A9C-5CC30F99D351}"/>
              </a:ext>
            </a:extLst>
          </p:cNvPr>
          <p:cNvSpPr/>
          <p:nvPr/>
        </p:nvSpPr>
        <p:spPr>
          <a:xfrm>
            <a:off x="4955325" y="1760601"/>
            <a:ext cx="3426369" cy="50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rIns="108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Asesoramiento legal y absolución de consultas jurídicas.</a:t>
            </a:r>
          </a:p>
        </p:txBody>
      </p:sp>
      <p:sp>
        <p:nvSpPr>
          <p:cNvPr id="31" name="41 Rectángulo">
            <a:extLst>
              <a:ext uri="{FF2B5EF4-FFF2-40B4-BE49-F238E27FC236}">
                <a16:creationId xmlns:a16="http://schemas.microsoft.com/office/drawing/2014/main" id="{1A94B8E3-44F8-1FE9-E7D0-2D6B4B6057E5}"/>
              </a:ext>
            </a:extLst>
          </p:cNvPr>
          <p:cNvSpPr/>
          <p:nvPr/>
        </p:nvSpPr>
        <p:spPr>
          <a:xfrm>
            <a:off x="4939892" y="2530493"/>
            <a:ext cx="3426369" cy="50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rIns="108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Control de actos y contratos del sector público.</a:t>
            </a:r>
          </a:p>
        </p:txBody>
      </p:sp>
      <p:sp>
        <p:nvSpPr>
          <p:cNvPr id="3" name="41 Rectángulo">
            <a:extLst>
              <a:ext uri="{FF2B5EF4-FFF2-40B4-BE49-F238E27FC236}">
                <a16:creationId xmlns:a16="http://schemas.microsoft.com/office/drawing/2014/main" id="{AACBC0D6-7C95-21C4-11DD-F4590E2B40F4}"/>
              </a:ext>
            </a:extLst>
          </p:cNvPr>
          <p:cNvSpPr/>
          <p:nvPr/>
        </p:nvSpPr>
        <p:spPr>
          <a:xfrm>
            <a:off x="4955325" y="4836766"/>
            <a:ext cx="3426369" cy="6369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rIns="108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La PGE es un Organismo técnico con autonomía administrativa, financiera y presupuestaria. </a:t>
            </a: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0"/>
              <a:ea typeface="+mn-ea"/>
              <a:cs typeface="+mn-cs"/>
            </a:endParaRPr>
          </a:p>
        </p:txBody>
      </p:sp>
      <p:sp>
        <p:nvSpPr>
          <p:cNvPr id="5" name="41 Rectángulo">
            <a:extLst>
              <a:ext uri="{FF2B5EF4-FFF2-40B4-BE49-F238E27FC236}">
                <a16:creationId xmlns:a16="http://schemas.microsoft.com/office/drawing/2014/main" id="{5633F1A4-D645-DA5C-9069-0FA18AE0FE11}"/>
              </a:ext>
            </a:extLst>
          </p:cNvPr>
          <p:cNvSpPr/>
          <p:nvPr/>
        </p:nvSpPr>
        <p:spPr>
          <a:xfrm>
            <a:off x="4955325" y="5848350"/>
            <a:ext cx="3426369" cy="540076"/>
          </a:xfrm>
          <a:prstGeom prst="rect">
            <a:avLst/>
          </a:prstGeom>
          <a:solidFill>
            <a:srgbClr val="FDC2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rIns="108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La DR-1 funciona con desconcentración administrativa y financiera.</a:t>
            </a: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0"/>
              <a:ea typeface="+mn-ea"/>
              <a:cs typeface="+mn-cs"/>
            </a:endParaRPr>
          </a:p>
        </p:txBody>
      </p:sp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4AA43B89-9A0B-8AE9-8D17-171178CC7747}"/>
              </a:ext>
            </a:extLst>
          </p:cNvPr>
          <p:cNvCxnSpPr>
            <a:cxnSpLocks/>
            <a:stCxn id="10" idx="2"/>
            <a:endCxn id="3" idx="1"/>
          </p:cNvCxnSpPr>
          <p:nvPr/>
        </p:nvCxnSpPr>
        <p:spPr>
          <a:xfrm rot="16200000" flipH="1">
            <a:off x="3378612" y="3578526"/>
            <a:ext cx="1542697" cy="1610729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A9E3AFC1-D187-9F67-0225-426577ECF63D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6668510" y="5473713"/>
            <a:ext cx="0" cy="3746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367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7015299-3959-1BE3-E97F-40FE4EEE3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44121"/>
            <a:ext cx="9878494" cy="6813879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6E77601-E9D6-413D-A24B-D87CC454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E91A-DAFD-4AF0-9AC2-C8BC7DC50E29}" type="slidenum">
              <a:rPr lang="es-EC" smtClean="0"/>
              <a:pPr/>
              <a:t>4</a:t>
            </a:fld>
            <a:endParaRPr lang="es-EC" dirty="0"/>
          </a:p>
        </p:txBody>
      </p:sp>
      <p:sp>
        <p:nvSpPr>
          <p:cNvPr id="22" name="AutoShape 2" descr="https://mail.pge.gob.ec/owa/service.svc/s/GetFileAttachment?id=AAMkADg5ZjRkMjE0LWRjOWMtNGU1NC1iNWFlLWYxYzhiOWJhZDViMABGAAAAAAD9%2BYwal14xSYbHSpEcG%2FvrBwD5b0AqeNhSTL%2FE4ZHMrq7YAAAAAAENAAD5b0AqeNhSTL%2FE4ZHMrq7YAAYSAy7KAAABEgAQAPKpVpiSN6xCpMAjpG4AYUs%3D&amp;isImagePreview=True&amp;X-OWA-CANARY=4HFbINR6GEas9I2km4i0-Nmiut9nEtkIExIiCIU0p612rVso2xWuppg6P9vm6CGQYbKS6_8k1HU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2BFCFE-EACF-23E2-0950-2465D9EBE68B}"/>
              </a:ext>
            </a:extLst>
          </p:cNvPr>
          <p:cNvSpPr txBox="1"/>
          <p:nvPr/>
        </p:nvSpPr>
        <p:spPr>
          <a:xfrm>
            <a:off x="913331" y="177537"/>
            <a:ext cx="61065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100" dirty="0">
                <a:solidFill>
                  <a:schemeClr val="accent5">
                    <a:lumMod val="75000"/>
                  </a:schemeClr>
                </a:solidFill>
                <a:latin typeface="Montserrat" panose="02000505000000020004"/>
              </a:rPr>
              <a:t>DR1 – distribución provincial y oficinas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011650B-0743-4A28-D3A3-F65E9FBDF572}"/>
              </a:ext>
            </a:extLst>
          </p:cNvPr>
          <p:cNvSpPr/>
          <p:nvPr/>
        </p:nvSpPr>
        <p:spPr>
          <a:xfrm>
            <a:off x="9327254" y="5630919"/>
            <a:ext cx="180000" cy="18000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0A78408-6FB0-C0FD-CC2B-DFCBD2FE56D7}"/>
              </a:ext>
            </a:extLst>
          </p:cNvPr>
          <p:cNvSpPr/>
          <p:nvPr/>
        </p:nvSpPr>
        <p:spPr>
          <a:xfrm>
            <a:off x="9291254" y="5912983"/>
            <a:ext cx="252000" cy="252000"/>
          </a:xfrm>
          <a:prstGeom prst="ellipse">
            <a:avLst/>
          </a:prstGeom>
          <a:solidFill>
            <a:srgbClr val="FDC20B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BCAC6D-3E66-E768-BA9A-9019BA270ACB}"/>
              </a:ext>
            </a:extLst>
          </p:cNvPr>
          <p:cNvSpPr txBox="1"/>
          <p:nvPr/>
        </p:nvSpPr>
        <p:spPr>
          <a:xfrm>
            <a:off x="9561254" y="5614177"/>
            <a:ext cx="1120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/>
              <a:t>Oficinas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5975E3-CFFB-AB38-4311-CAE79EA72E4E}"/>
              </a:ext>
            </a:extLst>
          </p:cNvPr>
          <p:cNvSpPr txBox="1"/>
          <p:nvPr/>
        </p:nvSpPr>
        <p:spPr>
          <a:xfrm>
            <a:off x="9561254" y="5926425"/>
            <a:ext cx="1120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Sede</a:t>
            </a:r>
          </a:p>
        </p:txBody>
      </p:sp>
    </p:spTree>
    <p:extLst>
      <p:ext uri="{BB962C8B-B14F-4D97-AF65-F5344CB8AC3E}">
        <p14:creationId xmlns:p14="http://schemas.microsoft.com/office/powerpoint/2010/main" val="20614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" action="ppaction://noaction"/>
          </p:cNvPr>
          <p:cNvSpPr/>
          <p:nvPr/>
        </p:nvSpPr>
        <p:spPr>
          <a:xfrm>
            <a:off x="660199" y="2383530"/>
            <a:ext cx="3492000" cy="1224000"/>
          </a:xfrm>
          <a:prstGeom prst="rect">
            <a:avLst/>
          </a:prstGeom>
          <a:solidFill>
            <a:srgbClr val="FDC20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accent5">
                    <a:lumMod val="75000"/>
                  </a:schemeClr>
                </a:solidFill>
                <a:latin typeface="Avenir Heavy" panose="020B0703020203020204" pitchFamily="34" charset="0"/>
              </a:rPr>
              <a:t>Patrocinio y Derechos Humanos</a:t>
            </a:r>
          </a:p>
        </p:txBody>
      </p:sp>
      <p:sp>
        <p:nvSpPr>
          <p:cNvPr id="7" name="Rectángulo 6">
            <a:hlinkClick r:id="rId3" action="ppaction://hlinksldjump"/>
          </p:cNvPr>
          <p:cNvSpPr/>
          <p:nvPr/>
        </p:nvSpPr>
        <p:spPr>
          <a:xfrm>
            <a:off x="4350001" y="2383530"/>
            <a:ext cx="3492000" cy="1224000"/>
          </a:xfrm>
          <a:prstGeom prst="rect">
            <a:avLst/>
          </a:prstGeom>
          <a:solidFill>
            <a:srgbClr val="FDC20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accent5">
                    <a:lumMod val="75000"/>
                  </a:schemeClr>
                </a:solidFill>
                <a:latin typeface="Avenir Heavy" panose="020B0703020203020204" pitchFamily="34" charset="0"/>
              </a:rPr>
              <a:t>Mediación</a:t>
            </a:r>
          </a:p>
        </p:txBody>
      </p:sp>
      <p:sp>
        <p:nvSpPr>
          <p:cNvPr id="15" name="Rectángulo 14">
            <a:hlinkClick r:id="rId3" action="ppaction://hlinksldjump"/>
          </p:cNvPr>
          <p:cNvSpPr/>
          <p:nvPr/>
        </p:nvSpPr>
        <p:spPr>
          <a:xfrm>
            <a:off x="8039803" y="2383530"/>
            <a:ext cx="3492000" cy="1224000"/>
          </a:xfrm>
          <a:prstGeom prst="rect">
            <a:avLst/>
          </a:prstGeom>
          <a:solidFill>
            <a:srgbClr val="FDC20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accent5">
                    <a:lumMod val="75000"/>
                  </a:schemeClr>
                </a:solidFill>
                <a:latin typeface="Avenir Heavy" panose="020B0703020203020204" pitchFamily="34" charset="0"/>
              </a:rPr>
              <a:t>Contratación Pública y Especial</a:t>
            </a:r>
          </a:p>
        </p:txBody>
      </p:sp>
      <p:sp>
        <p:nvSpPr>
          <p:cNvPr id="10" name="Rectángulo 9">
            <a:hlinkClick r:id="rId3" action="ppaction://hlinksldjump"/>
          </p:cNvPr>
          <p:cNvSpPr/>
          <p:nvPr/>
        </p:nvSpPr>
        <p:spPr>
          <a:xfrm>
            <a:off x="660198" y="3820223"/>
            <a:ext cx="3492000" cy="1224000"/>
          </a:xfrm>
          <a:prstGeom prst="rect">
            <a:avLst/>
          </a:prstGeom>
          <a:solidFill>
            <a:srgbClr val="1F67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Avenir Heavy" panose="020B0703020203020204" pitchFamily="34" charset="0"/>
              </a:rPr>
              <a:t>Coordinación Institucional</a:t>
            </a:r>
          </a:p>
        </p:txBody>
      </p:sp>
      <p:sp>
        <p:nvSpPr>
          <p:cNvPr id="11" name="Rectángulo 10">
            <a:hlinkClick r:id="rId3" action="ppaction://hlinksldjump"/>
          </p:cNvPr>
          <p:cNvSpPr/>
          <p:nvPr/>
        </p:nvSpPr>
        <p:spPr>
          <a:xfrm>
            <a:off x="8039800" y="3820223"/>
            <a:ext cx="3492000" cy="1224000"/>
          </a:xfrm>
          <a:prstGeom prst="rect">
            <a:avLst/>
          </a:prstGeom>
          <a:solidFill>
            <a:srgbClr val="1F67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venir Heavy" panose="020B0703020203020204" pitchFamily="34" charset="0"/>
              </a:rPr>
              <a:t>Secretaría Regional</a:t>
            </a:r>
          </a:p>
        </p:txBody>
      </p:sp>
      <p:sp>
        <p:nvSpPr>
          <p:cNvPr id="12" name="Rectángulo 11">
            <a:hlinkClick r:id="rId3" action="ppaction://hlinksldjump"/>
          </p:cNvPr>
          <p:cNvSpPr/>
          <p:nvPr/>
        </p:nvSpPr>
        <p:spPr>
          <a:xfrm>
            <a:off x="4349999" y="3820223"/>
            <a:ext cx="3492000" cy="1224000"/>
          </a:xfrm>
          <a:prstGeom prst="rect">
            <a:avLst/>
          </a:prstGeom>
          <a:solidFill>
            <a:srgbClr val="1F67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Avenir Heavy" panose="020B0703020203020204" pitchFamily="34" charset="0"/>
              </a:rPr>
              <a:t>Financiera, Administrativa y de Administración del Talento Humano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19EE716-BC62-C4FA-16BF-2183E15D0A82}"/>
              </a:ext>
            </a:extLst>
          </p:cNvPr>
          <p:cNvSpPr txBox="1"/>
          <p:nvPr/>
        </p:nvSpPr>
        <p:spPr>
          <a:xfrm>
            <a:off x="913331" y="177537"/>
            <a:ext cx="72686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100" dirty="0">
                <a:solidFill>
                  <a:schemeClr val="accent5">
                    <a:lumMod val="75000"/>
                  </a:schemeClr>
                </a:solidFill>
                <a:latin typeface="Montserrat" panose="02000505000000020004"/>
              </a:rPr>
              <a:t>DR1 – estructura – subdirecciones regionales</a:t>
            </a:r>
          </a:p>
        </p:txBody>
      </p:sp>
    </p:spTree>
    <p:extLst>
      <p:ext uri="{BB962C8B-B14F-4D97-AF65-F5344CB8AC3E}">
        <p14:creationId xmlns:p14="http://schemas.microsoft.com/office/powerpoint/2010/main" val="7056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C:\Users\asangucho\Desktop\Power Point\Patrocinio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71" y="945928"/>
            <a:ext cx="3401812" cy="34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688763" y="6356350"/>
            <a:ext cx="503237" cy="365125"/>
          </a:xfrm>
        </p:spPr>
        <p:txBody>
          <a:bodyPr/>
          <a:lstStyle/>
          <a:p>
            <a:fld id="{2208E91A-DAFD-4AF0-9AC2-C8BC7DC50E29}" type="slidenum">
              <a:rPr lang="es-EC" smtClean="0"/>
              <a:pPr/>
              <a:t>6</a:t>
            </a:fld>
            <a:endParaRPr lang="es-EC" dirty="0"/>
          </a:p>
        </p:txBody>
      </p:sp>
      <p:sp>
        <p:nvSpPr>
          <p:cNvPr id="7" name="7 CuadroTexto"/>
          <p:cNvSpPr txBox="1"/>
          <p:nvPr/>
        </p:nvSpPr>
        <p:spPr>
          <a:xfrm>
            <a:off x="3773510" y="3824520"/>
            <a:ext cx="7675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Patrocinio y Derechos Humanos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438775" cy="70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82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E91A-DAFD-4AF0-9AC2-C8BC7DC50E29}" type="slidenum">
              <a:rPr lang="es-EC" smtClean="0"/>
              <a:pPr/>
              <a:t>7</a:t>
            </a:fld>
            <a:endParaRPr lang="es-EC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4306425" y="1331214"/>
          <a:ext cx="7698315" cy="486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412748" y="3428998"/>
            <a:ext cx="3190875" cy="96747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Enero a diciembre 2022</a:t>
            </a:r>
            <a:endParaRPr lang="es-EC" sz="1600" b="1" dirty="0"/>
          </a:p>
          <a:p>
            <a:pPr algn="ctr"/>
            <a:r>
              <a:rPr lang="es-EC" sz="2100" b="1" dirty="0"/>
              <a:t>3.132 causas con sentencias</a:t>
            </a:r>
            <a:endParaRPr lang="es-EC" sz="2100" dirty="0"/>
          </a:p>
        </p:txBody>
      </p:sp>
      <p:sp>
        <p:nvSpPr>
          <p:cNvPr id="7" name="Rectángulo 6"/>
          <p:cNvSpPr/>
          <p:nvPr/>
        </p:nvSpPr>
        <p:spPr>
          <a:xfrm>
            <a:off x="993570" y="179265"/>
            <a:ext cx="49661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100" b="1" dirty="0">
                <a:solidFill>
                  <a:srgbClr val="1F67B0"/>
                </a:solidFill>
                <a:latin typeface="Montserrat" panose="02000505000000020004" pitchFamily="2" charset="0"/>
                <a:ea typeface="Microsoft YaHei" panose="020B0503020204020204" pitchFamily="34" charset="-122"/>
              </a:rPr>
              <a:t>Procesos judiciales</a:t>
            </a:r>
          </a:p>
        </p:txBody>
      </p:sp>
      <p:sp>
        <p:nvSpPr>
          <p:cNvPr id="10" name="Llamada rectangular 9"/>
          <p:cNvSpPr/>
          <p:nvPr/>
        </p:nvSpPr>
        <p:spPr>
          <a:xfrm>
            <a:off x="412748" y="1331214"/>
            <a:ext cx="3190875" cy="724733"/>
          </a:xfrm>
          <a:prstGeom prst="wedgeRectCallout">
            <a:avLst>
              <a:gd name="adj1" fmla="val -17351"/>
              <a:gd name="adj2" fmla="val -23687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bg1"/>
                </a:solidFill>
              </a:rPr>
              <a:t>Enero a diciembre 2022</a:t>
            </a:r>
            <a:endParaRPr lang="es-EC" sz="1600" b="1" dirty="0">
              <a:solidFill>
                <a:schemeClr val="bg1"/>
              </a:solidFill>
            </a:endParaRPr>
          </a:p>
          <a:p>
            <a:pPr algn="ctr"/>
            <a:r>
              <a:rPr lang="es-EC" sz="2100" b="1" dirty="0">
                <a:solidFill>
                  <a:schemeClr val="bg1"/>
                </a:solidFill>
              </a:rPr>
              <a:t>5.303 causas nuevas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726306" y="3589570"/>
            <a:ext cx="61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>
                <a:solidFill>
                  <a:srgbClr val="0070C0"/>
                </a:solidFill>
                <a:sym typeface="Wingdings" panose="05000000000000000000" pitchFamily="2" charset="2"/>
              </a:rPr>
              <a:t></a:t>
            </a:r>
            <a:endParaRPr lang="es-EC" sz="2400" dirty="0">
              <a:solidFill>
                <a:srgbClr val="0070C0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835641" y="2447805"/>
            <a:ext cx="2678889" cy="2600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7085026" y="3090627"/>
            <a:ext cx="21411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rgbClr val="1F67B0"/>
                </a:solidFill>
              </a:rPr>
              <a:t>3.132</a:t>
            </a:r>
          </a:p>
          <a:p>
            <a:pPr algn="ctr"/>
            <a:r>
              <a:rPr lang="es-EC" sz="2000" b="1" dirty="0">
                <a:solidFill>
                  <a:srgbClr val="1F67B0"/>
                </a:solidFill>
              </a:rPr>
              <a:t>sentencias dictadas en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trada de lápiz 1"/>
              <p14:cNvContentPartPr/>
              <p14:nvPr/>
            </p14:nvContentPartPr>
            <p14:xfrm>
              <a:off x="8394480" y="3679833"/>
              <a:ext cx="360" cy="360"/>
            </p14:xfrm>
          </p:contentPart>
        </mc:Choice>
        <mc:Fallback xmlns="">
          <p:pic>
            <p:nvPicPr>
              <p:cNvPr id="2" name="Entrada de lápiz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5120" y="3670473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Llamada rectangular 8">
            <a:extLst>
              <a:ext uri="{FF2B5EF4-FFF2-40B4-BE49-F238E27FC236}">
                <a16:creationId xmlns:a16="http://schemas.microsoft.com/office/drawing/2014/main" id="{8F17EB0D-3963-4E09-8C8D-161365005261}"/>
              </a:ext>
            </a:extLst>
          </p:cNvPr>
          <p:cNvSpPr/>
          <p:nvPr/>
        </p:nvSpPr>
        <p:spPr>
          <a:xfrm>
            <a:off x="412748" y="2383028"/>
            <a:ext cx="3190875" cy="724733"/>
          </a:xfrm>
          <a:prstGeom prst="wedgeRectCallout">
            <a:avLst>
              <a:gd name="adj1" fmla="val -17351"/>
              <a:gd name="adj2" fmla="val -23687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Hasta diciembre 2022</a:t>
            </a:r>
          </a:p>
          <a:p>
            <a:pPr algn="ctr"/>
            <a:r>
              <a:rPr lang="es-EC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37.822  causas activas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91249" t="21180" r="2059" b="66566"/>
          <a:stretch/>
        </p:blipFill>
        <p:spPr>
          <a:xfrm>
            <a:off x="11197389" y="0"/>
            <a:ext cx="994611" cy="8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1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10" grpId="0" animBg="1"/>
      <p:bldP spid="11" grpId="0"/>
      <p:bldP spid="8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DBBCE19-7DB8-4F1E-A8BF-CA1091A9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E91A-DAFD-4AF0-9AC2-C8BC7DC50E29}" type="slidenum">
              <a:rPr lang="es-EC" smtClean="0"/>
              <a:pPr/>
              <a:t>8</a:t>
            </a:fld>
            <a:endParaRPr lang="es-EC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77A0BAC-2E92-4E0E-8368-C29035C9460C}"/>
              </a:ext>
            </a:extLst>
          </p:cNvPr>
          <p:cNvSpPr/>
          <p:nvPr/>
        </p:nvSpPr>
        <p:spPr>
          <a:xfrm>
            <a:off x="993570" y="179265"/>
            <a:ext cx="49661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100" b="1" dirty="0">
                <a:solidFill>
                  <a:srgbClr val="1F67B0"/>
                </a:solidFill>
                <a:latin typeface="Montserrat" panose="02000505000000020004" pitchFamily="2" charset="0"/>
                <a:ea typeface="Microsoft YaHei" panose="020B0503020204020204" pitchFamily="34" charset="-122"/>
              </a:rPr>
              <a:t>Procesos judiciales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CA17C0B-EE9E-4EC3-8305-BA0EBAC2C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404645"/>
              </p:ext>
            </p:extLst>
          </p:nvPr>
        </p:nvGraphicFramePr>
        <p:xfrm>
          <a:off x="1308530" y="757647"/>
          <a:ext cx="9836990" cy="565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91249" t="21180" r="2059" b="66566"/>
          <a:stretch/>
        </p:blipFill>
        <p:spPr>
          <a:xfrm>
            <a:off x="11197389" y="0"/>
            <a:ext cx="994611" cy="8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DBBCE19-7DB8-4F1E-A8BF-CA1091A9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E91A-DAFD-4AF0-9AC2-C8BC7DC50E29}" type="slidenum">
              <a:rPr lang="es-EC" smtClean="0"/>
              <a:pPr/>
              <a:t>9</a:t>
            </a:fld>
            <a:endParaRPr lang="es-EC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77A0BAC-2E92-4E0E-8368-C29035C9460C}"/>
              </a:ext>
            </a:extLst>
          </p:cNvPr>
          <p:cNvSpPr/>
          <p:nvPr/>
        </p:nvSpPr>
        <p:spPr>
          <a:xfrm>
            <a:off x="993570" y="179265"/>
            <a:ext cx="49661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100" b="1" dirty="0">
                <a:solidFill>
                  <a:srgbClr val="1F67B0"/>
                </a:solidFill>
                <a:latin typeface="Montserrat" panose="02000505000000020004" pitchFamily="2" charset="0"/>
                <a:ea typeface="Microsoft YaHei" panose="020B0503020204020204" pitchFamily="34" charset="-122"/>
              </a:rPr>
              <a:t>Procesos judiciales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CA17C0B-EE9E-4EC3-8305-BA0EBAC2C1E4}"/>
              </a:ext>
            </a:extLst>
          </p:cNvPr>
          <p:cNvGraphicFramePr/>
          <p:nvPr/>
        </p:nvGraphicFramePr>
        <p:xfrm>
          <a:off x="756079" y="1122256"/>
          <a:ext cx="10397695" cy="4954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09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46DFFE1A4CF645A6C32A73B4FDF5E6" ma:contentTypeVersion="12" ma:contentTypeDescription="Crear nuevo documento." ma:contentTypeScope="" ma:versionID="4a6dbab7093dadc9a435d72c8c803fa8">
  <xsd:schema xmlns:xsd="http://www.w3.org/2001/XMLSchema" xmlns:xs="http://www.w3.org/2001/XMLSchema" xmlns:p="http://schemas.microsoft.com/office/2006/metadata/properties" xmlns:ns3="1160c7dd-2658-44b1-ae85-bb81859b1403" xmlns:ns4="40dea9e8-b07c-4091-863d-5d7b220296ef" targetNamespace="http://schemas.microsoft.com/office/2006/metadata/properties" ma:root="true" ma:fieldsID="e4f3ac80da2ed7eaf891f06cc1fa60b3" ns3:_="" ns4:_="">
    <xsd:import namespace="1160c7dd-2658-44b1-ae85-bb81859b1403"/>
    <xsd:import namespace="40dea9e8-b07c-4091-863d-5d7b220296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0c7dd-2658-44b1-ae85-bb81859b1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ea9e8-b07c-4091-863d-5d7b220296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0BC8CC-4840-4450-A30F-8EB5AD6F1FD5}">
  <ds:schemaRefs>
    <ds:schemaRef ds:uri="40dea9e8-b07c-4091-863d-5d7b220296ef"/>
    <ds:schemaRef ds:uri="1160c7dd-2658-44b1-ae85-bb81859b1403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3ACA63D-A53A-4862-8EA8-154CB1AD0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60c7dd-2658-44b1-ae85-bb81859b1403"/>
    <ds:schemaRef ds:uri="40dea9e8-b07c-4091-863d-5d7b220296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F1922F-51B3-4386-B078-474AA5D101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21230</TotalTime>
  <Words>604</Words>
  <Application>Microsoft Office PowerPoint</Application>
  <PresentationFormat>Panorámica</PresentationFormat>
  <Paragraphs>153</Paragraphs>
  <Slides>25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Arial</vt:lpstr>
      <vt:lpstr>Wingdings</vt:lpstr>
      <vt:lpstr>Bebas Neue</vt:lpstr>
      <vt:lpstr>Montserrat</vt:lpstr>
      <vt:lpstr>Sansation</vt:lpstr>
      <vt:lpstr>Calibri</vt:lpstr>
      <vt:lpstr>Calibri Light</vt:lpstr>
      <vt:lpstr>Microsoft YaHei</vt:lpstr>
      <vt:lpstr>Avenir Heavy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 2019</dc:title>
  <dc:creator>Jordán Lidia</dc:creator>
  <cp:lastModifiedBy>Jordan Lidia</cp:lastModifiedBy>
  <cp:revision>882</cp:revision>
  <cp:lastPrinted>2023-04-20T15:39:41Z</cp:lastPrinted>
  <dcterms:created xsi:type="dcterms:W3CDTF">2020-01-20T14:34:12Z</dcterms:created>
  <dcterms:modified xsi:type="dcterms:W3CDTF">2023-05-02T14:13:58Z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0x0101002746DFFE1A4CF645A6C32A73B4FDF5E6</vt:lpwstr>
  </property>
</Properties>
</file>